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2" r:id="rId4"/>
  </p:sldMasterIdLst>
  <p:sldIdLst>
    <p:sldId id="257" r:id="rId5"/>
    <p:sldId id="258" r:id="rId6"/>
    <p:sldId id="259" r:id="rId7"/>
    <p:sldId id="260" r:id="rId8"/>
    <p:sldId id="261" r:id="rId9"/>
    <p:sldId id="262" r:id="rId10"/>
    <p:sldId id="264" r:id="rId11"/>
    <p:sldId id="263" r:id="rId12"/>
    <p:sldId id="265" r:id="rId13"/>
    <p:sldId id="267" r:id="rId14"/>
    <p:sldId id="269" r:id="rId15"/>
    <p:sldId id="270"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70AFAE-3A86-4EFE-874D-31CF4B29E17A}" v="238" dt="2020-03-13T13:29:45.8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a:lstStyle/>
        <a:p>
          <a:endParaRPr lang="en-US"/>
        </a:p>
      </dgm:t>
    </dgm:pt>
    <dgm:pt modelId="{8DB5D7D5-6A1C-4ABC-8850-759A9D876047}">
      <dgm:prSet custT="1"/>
      <dgm:spPr/>
      <dgm:t>
        <a:bodyPr/>
        <a:lstStyle/>
        <a:p>
          <a:r>
            <a:rPr lang="en-US" sz="1600" dirty="0"/>
            <a:t>Part 1</a:t>
          </a:r>
        </a:p>
      </dgm:t>
    </dgm:pt>
    <dgm:pt modelId="{D8874F40-D7B0-41DE-BB6F-A6014FEAB2D7}" type="parTrans" cxnId="{C5202EE1-10E9-4076-9D55-9E0CF8B152AF}">
      <dgm:prSet/>
      <dgm:spPr/>
      <dgm:t>
        <a:bodyPr/>
        <a:lstStyle/>
        <a:p>
          <a:endParaRPr lang="en-US"/>
        </a:p>
      </dgm:t>
    </dgm:pt>
    <dgm:pt modelId="{BD6E0A2E-99C8-4F5A-971A-CD211D1099FF}" type="sibTrans" cxnId="{C5202EE1-10E9-4076-9D55-9E0CF8B152AF}">
      <dgm:prSet/>
      <dgm:spPr/>
      <dgm:t>
        <a:bodyPr/>
        <a:lstStyle/>
        <a:p>
          <a:endParaRPr lang="en-US"/>
        </a:p>
      </dgm:t>
    </dgm:pt>
    <dgm:pt modelId="{96262926-A67D-4E4E-9515-5EBC67F0B634}">
      <dgm:prSet custT="1"/>
      <dgm:spPr/>
      <dgm:t>
        <a:bodyPr/>
        <a:lstStyle/>
        <a:p>
          <a:r>
            <a:rPr lang="en-US" sz="1600" b="0" i="0" dirty="0"/>
            <a:t>Why Python? </a:t>
          </a:r>
        </a:p>
      </dgm:t>
    </dgm:pt>
    <dgm:pt modelId="{EC74E552-C501-4B0E-9400-E8B410F53D50}" type="parTrans" cxnId="{8C5B110A-FBC3-4CBF-BED2-413E87D4DAD5}">
      <dgm:prSet/>
      <dgm:spPr/>
      <dgm:t>
        <a:bodyPr/>
        <a:lstStyle/>
        <a:p>
          <a:endParaRPr lang="en-US"/>
        </a:p>
      </dgm:t>
    </dgm:pt>
    <dgm:pt modelId="{1DA7ACEB-F642-43C1-BCB5-F580B9B985B9}" type="sibTrans" cxnId="{8C5B110A-FBC3-4CBF-BED2-413E87D4DAD5}">
      <dgm:prSet/>
      <dgm:spPr/>
      <dgm:t>
        <a:bodyPr/>
        <a:lstStyle/>
        <a:p>
          <a:endParaRPr lang="en-US"/>
        </a:p>
      </dgm:t>
    </dgm:pt>
    <dgm:pt modelId="{C5146535-FD3D-4589-98A3-623B8DA4B8DB}">
      <dgm:prSet custT="1"/>
      <dgm:spPr/>
      <dgm:t>
        <a:bodyPr/>
        <a:lstStyle/>
        <a:p>
          <a:r>
            <a:rPr lang="en-US" sz="1800" dirty="0"/>
            <a:t>Part 2</a:t>
          </a:r>
        </a:p>
      </dgm:t>
    </dgm:pt>
    <dgm:pt modelId="{20848F78-EC70-4162-96CE-CC68006930F0}" type="parTrans" cxnId="{8EBF857E-7408-4941-91E4-293B0F59EEF7}">
      <dgm:prSet/>
      <dgm:spPr/>
      <dgm:t>
        <a:bodyPr/>
        <a:lstStyle/>
        <a:p>
          <a:endParaRPr lang="en-US"/>
        </a:p>
      </dgm:t>
    </dgm:pt>
    <dgm:pt modelId="{7A3CCAF8-AC3A-401E-AEDD-44BBC1AA9C31}" type="sibTrans" cxnId="{8EBF857E-7408-4941-91E4-293B0F59EEF7}">
      <dgm:prSet/>
      <dgm:spPr/>
      <dgm:t>
        <a:bodyPr/>
        <a:lstStyle/>
        <a:p>
          <a:endParaRPr lang="en-US"/>
        </a:p>
      </dgm:t>
    </dgm:pt>
    <dgm:pt modelId="{E80CA270-6C90-4E17-ACEA-46B56AD54DD1}">
      <dgm:prSet custT="1"/>
      <dgm:spPr/>
      <dgm:t>
        <a:bodyPr/>
        <a:lstStyle/>
        <a:p>
          <a:r>
            <a:rPr lang="en-US" sz="1600" dirty="0"/>
            <a:t>Develop Environment Setup</a:t>
          </a:r>
        </a:p>
      </dgm:t>
    </dgm:pt>
    <dgm:pt modelId="{7EEC8067-96EF-4BE0-8BE3-BA59ED78A31F}" type="parTrans" cxnId="{2DC28DF8-5C1B-4F53-A4C1-D5B63FB54BAF}">
      <dgm:prSet/>
      <dgm:spPr/>
      <dgm:t>
        <a:bodyPr/>
        <a:lstStyle/>
        <a:p>
          <a:endParaRPr lang="en-US"/>
        </a:p>
      </dgm:t>
    </dgm:pt>
    <dgm:pt modelId="{1AFE46E5-6B07-4894-8ECB-21BD7E7B8AF1}" type="sibTrans" cxnId="{2DC28DF8-5C1B-4F53-A4C1-D5B63FB54BAF}">
      <dgm:prSet/>
      <dgm:spPr/>
      <dgm:t>
        <a:bodyPr/>
        <a:lstStyle/>
        <a:p>
          <a:endParaRPr lang="en-US"/>
        </a:p>
      </dgm:t>
    </dgm:pt>
    <dgm:pt modelId="{09C152DA-7620-4852-8162-A77EC3609F3F}">
      <dgm:prSet custT="1"/>
      <dgm:spPr/>
      <dgm:t>
        <a:bodyPr/>
        <a:lstStyle/>
        <a:p>
          <a:r>
            <a:rPr lang="en-US" sz="1800" dirty="0"/>
            <a:t>Part  3</a:t>
          </a:r>
          <a:endParaRPr lang="en-US" sz="1200" dirty="0"/>
        </a:p>
      </dgm:t>
    </dgm:pt>
    <dgm:pt modelId="{9F6D14C0-6C82-4CBD-8D6D-B0E117B6F2ED}" type="parTrans" cxnId="{23ECAC8B-17A4-4883-AA0E-06D66B7E788A}">
      <dgm:prSet/>
      <dgm:spPr/>
      <dgm:t>
        <a:bodyPr/>
        <a:lstStyle/>
        <a:p>
          <a:endParaRPr lang="en-US"/>
        </a:p>
      </dgm:t>
    </dgm:pt>
    <dgm:pt modelId="{0AE8D36D-0F0F-4206-AE39-0A2D73987B68}" type="sibTrans" cxnId="{23ECAC8B-17A4-4883-AA0E-06D66B7E788A}">
      <dgm:prSet/>
      <dgm:spPr/>
      <dgm:t>
        <a:bodyPr/>
        <a:lstStyle/>
        <a:p>
          <a:endParaRPr lang="en-US"/>
        </a:p>
      </dgm:t>
    </dgm:pt>
    <dgm:pt modelId="{6C8937BE-93F8-4DED-8538-1C601DAEBA66}">
      <dgm:prSet custT="1"/>
      <dgm:spPr/>
      <dgm:t>
        <a:bodyPr/>
        <a:lstStyle/>
        <a:p>
          <a:r>
            <a:rPr lang="en-US" sz="1600" dirty="0"/>
            <a:t>Hello Python</a:t>
          </a:r>
          <a:r>
            <a:rPr lang="zh-CN" altLang="en-US" sz="1600" dirty="0"/>
            <a:t>！</a:t>
          </a:r>
          <a:endParaRPr lang="en-US" sz="1600" dirty="0"/>
        </a:p>
      </dgm:t>
    </dgm:pt>
    <dgm:pt modelId="{77D169C6-D77F-456D-B18B-D7BE016AD87A}" type="parTrans" cxnId="{FAA8D3DD-12E8-457D-9144-B037C5678347}">
      <dgm:prSet/>
      <dgm:spPr/>
      <dgm:t>
        <a:bodyPr/>
        <a:lstStyle/>
        <a:p>
          <a:endParaRPr lang="en-US"/>
        </a:p>
      </dgm:t>
    </dgm:pt>
    <dgm:pt modelId="{A97BE953-FA9D-4BA6-A92C-494DB1F3BA59}" type="sibTrans" cxnId="{FAA8D3DD-12E8-457D-9144-B037C5678347}">
      <dgm:prSet/>
      <dgm:spPr/>
      <dgm:t>
        <a:bodyPr/>
        <a:lstStyle/>
        <a:p>
          <a:endParaRPr lang="en-US"/>
        </a:p>
      </dgm:t>
    </dgm:pt>
    <dgm:pt modelId="{AB52B3CC-6563-466D-BFC3-9B6B5AFA0881}" type="pres">
      <dgm:prSet presAssocID="{6A70FD8F-0050-42E3-8B3A-6ED7CFB9852E}" presName="Name0" presStyleCnt="0">
        <dgm:presLayoutVars>
          <dgm:chMax/>
          <dgm:chPref/>
          <dgm:animLvl val="lvl"/>
        </dgm:presLayoutVars>
      </dgm:prSet>
      <dgm:spPr/>
    </dgm:pt>
    <dgm:pt modelId="{815EDF7B-AC93-4A61-87AA-CAA5D85C31A8}" type="pres">
      <dgm:prSet presAssocID="{8DB5D7D5-6A1C-4ABC-8850-759A9D876047}" presName="composite1" presStyleCnt="0"/>
      <dgm:spPr/>
    </dgm:pt>
    <dgm:pt modelId="{954381E7-0584-46DD-8108-E9BF4F2B5005}" type="pres">
      <dgm:prSet presAssocID="{8DB5D7D5-6A1C-4ABC-8850-759A9D876047}" presName="parent1" presStyleLbl="alignNode1" presStyleIdx="0" presStyleCnt="3">
        <dgm:presLayoutVars>
          <dgm:chMax val="1"/>
          <dgm:chPref val="1"/>
          <dgm:bulletEnabled val="1"/>
        </dgm:presLayoutVars>
      </dgm:prSet>
      <dgm:spPr/>
    </dgm:pt>
    <dgm:pt modelId="{5A1B764B-0DC5-47CD-BDEA-9E67799496EC}" type="pres">
      <dgm:prSet presAssocID="{8DB5D7D5-6A1C-4ABC-8850-759A9D876047}" presName="Childtext1" presStyleLbl="revTx" presStyleIdx="0" presStyleCnt="3">
        <dgm:presLayoutVars>
          <dgm:bulletEnabled val="1"/>
        </dgm:presLayoutVars>
      </dgm:prSet>
      <dgm:spPr/>
    </dgm:pt>
    <dgm:pt modelId="{122B38A3-0442-4747-820C-1F37877E2B0E}" type="pres">
      <dgm:prSet presAssocID="{8DB5D7D5-6A1C-4ABC-8850-759A9D876047}" presName="ConnectLine1" presStyleLbl="sibTrans1D1" presStyleIdx="0" presStyleCnt="3"/>
      <dgm:spPr>
        <a:noFill/>
        <a:ln w="12700" cap="rnd" cmpd="sng" algn="ctr">
          <a:solidFill>
            <a:schemeClr val="accent1">
              <a:shade val="90000"/>
              <a:hueOff val="93466"/>
              <a:satOff val="1924"/>
              <a:lumOff val="8231"/>
              <a:alphaOff val="0"/>
            </a:schemeClr>
          </a:solidFill>
          <a:prstDash val="dash"/>
        </a:ln>
        <a:effectLst/>
      </dgm:spPr>
    </dgm:pt>
    <dgm:pt modelId="{A73181F6-69BB-4A47-8277-4671A45AC8C8}" type="pres">
      <dgm:prSet presAssocID="{8DB5D7D5-6A1C-4ABC-8850-759A9D876047}" presName="ConnectLineEnd1" presStyleLbl="lnNode1" presStyleIdx="0" presStyleCnt="3"/>
      <dgm:spPr/>
    </dgm:pt>
    <dgm:pt modelId="{6E76EADA-5F61-4A59-B2F8-FA10112079FC}" type="pres">
      <dgm:prSet presAssocID="{8DB5D7D5-6A1C-4ABC-8850-759A9D876047}" presName="EmptyPane1" presStyleCnt="0"/>
      <dgm:spPr/>
    </dgm:pt>
    <dgm:pt modelId="{A8189248-0785-43F1-844C-4DE92841F254}" type="pres">
      <dgm:prSet presAssocID="{BD6E0A2E-99C8-4F5A-971A-CD211D1099FF}" presName="spaceBetweenRectangles1" presStyleCnt="0"/>
      <dgm:spPr/>
    </dgm:pt>
    <dgm:pt modelId="{218D9CD7-D48D-464C-9A1C-0F322EC540B3}" type="pres">
      <dgm:prSet presAssocID="{C5146535-FD3D-4589-98A3-623B8DA4B8DB}" presName="composite1" presStyleCnt="0"/>
      <dgm:spPr/>
    </dgm:pt>
    <dgm:pt modelId="{30804A27-188E-4A17-8FFE-97BCCA0597B8}" type="pres">
      <dgm:prSet presAssocID="{C5146535-FD3D-4589-98A3-623B8DA4B8DB}" presName="parent1" presStyleLbl="alignNode1" presStyleIdx="1" presStyleCnt="3">
        <dgm:presLayoutVars>
          <dgm:chMax val="1"/>
          <dgm:chPref val="1"/>
          <dgm:bulletEnabled val="1"/>
        </dgm:presLayoutVars>
      </dgm:prSet>
      <dgm:spPr/>
    </dgm:pt>
    <dgm:pt modelId="{DF65791B-462E-4589-B98D-F60587330CA8}" type="pres">
      <dgm:prSet presAssocID="{C5146535-FD3D-4589-98A3-623B8DA4B8DB}" presName="Childtext1" presStyleLbl="revTx" presStyleIdx="1" presStyleCnt="3">
        <dgm:presLayoutVars>
          <dgm:bulletEnabled val="1"/>
        </dgm:presLayoutVars>
      </dgm:prSet>
      <dgm:spPr/>
    </dgm:pt>
    <dgm:pt modelId="{DBA410EB-5F61-4F46-92D9-C5B0AA59EE15}" type="pres">
      <dgm:prSet presAssocID="{C5146535-FD3D-4589-98A3-623B8DA4B8DB}" presName="ConnectLine1" presStyleLbl="sibTrans1D1" presStyleIdx="1" presStyleCnt="3"/>
      <dgm:spPr>
        <a:noFill/>
        <a:ln w="12700" cap="rnd" cmpd="sng" algn="ctr">
          <a:solidFill>
            <a:schemeClr val="accent1">
              <a:shade val="90000"/>
              <a:hueOff val="140199"/>
              <a:satOff val="2886"/>
              <a:lumOff val="12346"/>
              <a:alphaOff val="0"/>
            </a:schemeClr>
          </a:solidFill>
          <a:prstDash val="dash"/>
        </a:ln>
        <a:effectLst/>
      </dgm:spPr>
    </dgm:pt>
    <dgm:pt modelId="{E1220EDB-B75C-43A5-B862-97E4C09130A7}" type="pres">
      <dgm:prSet presAssocID="{C5146535-FD3D-4589-98A3-623B8DA4B8DB}" presName="ConnectLineEnd1" presStyleLbl="lnNode1" presStyleIdx="1" presStyleCnt="3"/>
      <dgm:spPr/>
    </dgm:pt>
    <dgm:pt modelId="{D8849157-215F-4E70-9735-315E97B5AC5C}" type="pres">
      <dgm:prSet presAssocID="{C5146535-FD3D-4589-98A3-623B8DA4B8DB}" presName="EmptyPane1" presStyleCnt="0"/>
      <dgm:spPr/>
    </dgm:pt>
    <dgm:pt modelId="{7C467054-22FE-4C18-9934-29D7168DFF63}" type="pres">
      <dgm:prSet presAssocID="{7A3CCAF8-AC3A-401E-AEDD-44BBC1AA9C31}" presName="spaceBetweenRectangles1" presStyleCnt="0"/>
      <dgm:spPr/>
    </dgm:pt>
    <dgm:pt modelId="{3E3E944D-A6EC-4962-9AC1-C585A4F97BDA}" type="pres">
      <dgm:prSet presAssocID="{09C152DA-7620-4852-8162-A77EC3609F3F}" presName="composite1" presStyleCnt="0"/>
      <dgm:spPr/>
    </dgm:pt>
    <dgm:pt modelId="{566B79CB-1A41-4F5C-BF91-58D94BF93913}" type="pres">
      <dgm:prSet presAssocID="{09C152DA-7620-4852-8162-A77EC3609F3F}" presName="parent1" presStyleLbl="alignNode1" presStyleIdx="2" presStyleCnt="3">
        <dgm:presLayoutVars>
          <dgm:chMax val="1"/>
          <dgm:chPref val="1"/>
          <dgm:bulletEnabled val="1"/>
        </dgm:presLayoutVars>
      </dgm:prSet>
      <dgm:spPr/>
    </dgm:pt>
    <dgm:pt modelId="{B4723E2A-4FF1-452A-BD25-8EC364F15A6F}" type="pres">
      <dgm:prSet presAssocID="{09C152DA-7620-4852-8162-A77EC3609F3F}" presName="Childtext1" presStyleLbl="revTx" presStyleIdx="2" presStyleCnt="3">
        <dgm:presLayoutVars>
          <dgm:bulletEnabled val="1"/>
        </dgm:presLayoutVars>
      </dgm:prSet>
      <dgm:spPr/>
    </dgm:pt>
    <dgm:pt modelId="{440E9361-37D2-4157-AF38-7B49AD23708B}" type="pres">
      <dgm:prSet presAssocID="{09C152DA-7620-4852-8162-A77EC3609F3F}" presName="ConnectLine1" presStyleLbl="sibTrans1D1" presStyleIdx="2" presStyleCnt="3"/>
      <dgm:spPr>
        <a:noFill/>
        <a:ln w="12700" cap="rnd" cmpd="sng" algn="ctr">
          <a:solidFill>
            <a:schemeClr val="accent1">
              <a:shade val="90000"/>
              <a:hueOff val="186931"/>
              <a:satOff val="3848"/>
              <a:lumOff val="16461"/>
              <a:alphaOff val="0"/>
            </a:schemeClr>
          </a:solidFill>
          <a:prstDash val="dash"/>
        </a:ln>
        <a:effectLst/>
      </dgm:spPr>
    </dgm:pt>
    <dgm:pt modelId="{C45E7B63-1C71-483E-A3A8-705CE86D4D8E}" type="pres">
      <dgm:prSet presAssocID="{09C152DA-7620-4852-8162-A77EC3609F3F}" presName="ConnectLineEnd1" presStyleLbl="lnNode1" presStyleIdx="2" presStyleCnt="3"/>
      <dgm:spPr/>
    </dgm:pt>
    <dgm:pt modelId="{4174F691-D9D3-451C-9893-D177DC3AED58}" type="pres">
      <dgm:prSet presAssocID="{09C152DA-7620-4852-8162-A77EC3609F3F}" presName="EmptyPane1" presStyleCnt="0"/>
      <dgm:spPr/>
    </dgm:pt>
  </dgm:ptLst>
  <dgm:cxnLst>
    <dgm:cxn modelId="{5C25BB02-FA66-40A4-9DA6-9E1CAE3A8D4E}" type="presOf" srcId="{C5146535-FD3D-4589-98A3-623B8DA4B8DB}" destId="{30804A27-188E-4A17-8FFE-97BCCA0597B8}" srcOrd="0" destOrd="0" presId="urn:microsoft.com/office/officeart/2016/7/layout/RoundedRectangleTimeline"/>
    <dgm:cxn modelId="{8C5B110A-FBC3-4CBF-BED2-413E87D4DAD5}" srcId="{8DB5D7D5-6A1C-4ABC-8850-759A9D876047}" destId="{96262926-A67D-4E4E-9515-5EBC67F0B634}" srcOrd="0" destOrd="0" parTransId="{EC74E552-C501-4B0E-9400-E8B410F53D50}" sibTransId="{1DA7ACEB-F642-43C1-BCB5-F580B9B985B9}"/>
    <dgm:cxn modelId="{84C67813-55CE-4EBC-9032-03BD847DC17E}" type="presOf" srcId="{6A70FD8F-0050-42E3-8B3A-6ED7CFB9852E}" destId="{AB52B3CC-6563-466D-BFC3-9B6B5AFA0881}" srcOrd="0" destOrd="0" presId="urn:microsoft.com/office/officeart/2016/7/layout/RoundedRectangleTimeline"/>
    <dgm:cxn modelId="{22ECA226-C4EA-44F1-BCB5-77F78841DA6F}" type="presOf" srcId="{09C152DA-7620-4852-8162-A77EC3609F3F}" destId="{566B79CB-1A41-4F5C-BF91-58D94BF93913}" srcOrd="0" destOrd="0" presId="urn:microsoft.com/office/officeart/2016/7/layout/RoundedRectangleTimeline"/>
    <dgm:cxn modelId="{E2BBA750-A5E4-4F50-BE16-016934379F81}" type="presOf" srcId="{6C8937BE-93F8-4DED-8538-1C601DAEBA66}" destId="{B4723E2A-4FF1-452A-BD25-8EC364F15A6F}" srcOrd="0" destOrd="0" presId="urn:microsoft.com/office/officeart/2016/7/layout/RoundedRectangleTimeline"/>
    <dgm:cxn modelId="{F9B2D375-40BE-4E5D-AA88-61805FBFF819}" type="presOf" srcId="{8DB5D7D5-6A1C-4ABC-8850-759A9D876047}" destId="{954381E7-0584-46DD-8108-E9BF4F2B5005}" srcOrd="0" destOrd="0" presId="urn:microsoft.com/office/officeart/2016/7/layout/RoundedRectangleTimeline"/>
    <dgm:cxn modelId="{8EBF857E-7408-4941-91E4-293B0F59EEF7}" srcId="{6A70FD8F-0050-42E3-8B3A-6ED7CFB9852E}" destId="{C5146535-FD3D-4589-98A3-623B8DA4B8DB}" srcOrd="1" destOrd="0" parTransId="{20848F78-EC70-4162-96CE-CC68006930F0}" sibTransId="{7A3CCAF8-AC3A-401E-AEDD-44BBC1AA9C31}"/>
    <dgm:cxn modelId="{23ECAC8B-17A4-4883-AA0E-06D66B7E788A}" srcId="{6A70FD8F-0050-42E3-8B3A-6ED7CFB9852E}" destId="{09C152DA-7620-4852-8162-A77EC3609F3F}" srcOrd="2" destOrd="0" parTransId="{9F6D14C0-6C82-4CBD-8D6D-B0E117B6F2ED}" sibTransId="{0AE8D36D-0F0F-4206-AE39-0A2D73987B68}"/>
    <dgm:cxn modelId="{F9540599-A193-456C-A9A9-8962E3855B0B}" type="presOf" srcId="{96262926-A67D-4E4E-9515-5EBC67F0B634}" destId="{5A1B764B-0DC5-47CD-BDEA-9E67799496EC}" srcOrd="0" destOrd="0" presId="urn:microsoft.com/office/officeart/2016/7/layout/RoundedRectangleTimeline"/>
    <dgm:cxn modelId="{E13585A2-54F2-486A-B317-F4D6AF7E83B9}" type="presOf" srcId="{E80CA270-6C90-4E17-ACEA-46B56AD54DD1}" destId="{DF65791B-462E-4589-B98D-F60587330CA8}" srcOrd="0" destOrd="0" presId="urn:microsoft.com/office/officeart/2016/7/layout/RoundedRectangleTimeline"/>
    <dgm:cxn modelId="{FAA8D3DD-12E8-457D-9144-B037C5678347}" srcId="{09C152DA-7620-4852-8162-A77EC3609F3F}" destId="{6C8937BE-93F8-4DED-8538-1C601DAEBA66}" srcOrd="0" destOrd="0" parTransId="{77D169C6-D77F-456D-B18B-D7BE016AD87A}" sibTransId="{A97BE953-FA9D-4BA6-A92C-494DB1F3BA59}"/>
    <dgm:cxn modelId="{C5202EE1-10E9-4076-9D55-9E0CF8B152AF}" srcId="{6A70FD8F-0050-42E3-8B3A-6ED7CFB9852E}" destId="{8DB5D7D5-6A1C-4ABC-8850-759A9D876047}" srcOrd="0" destOrd="0" parTransId="{D8874F40-D7B0-41DE-BB6F-A6014FEAB2D7}" sibTransId="{BD6E0A2E-99C8-4F5A-971A-CD211D1099FF}"/>
    <dgm:cxn modelId="{2DC28DF8-5C1B-4F53-A4C1-D5B63FB54BAF}" srcId="{C5146535-FD3D-4589-98A3-623B8DA4B8DB}" destId="{E80CA270-6C90-4E17-ACEA-46B56AD54DD1}" srcOrd="0" destOrd="0" parTransId="{7EEC8067-96EF-4BE0-8BE3-BA59ED78A31F}" sibTransId="{1AFE46E5-6B07-4894-8ECB-21BD7E7B8AF1}"/>
    <dgm:cxn modelId="{76459B4A-BC95-4631-A3CC-1410E80D5DFD}" type="presParOf" srcId="{AB52B3CC-6563-466D-BFC3-9B6B5AFA0881}" destId="{815EDF7B-AC93-4A61-87AA-CAA5D85C31A8}" srcOrd="0" destOrd="0" presId="urn:microsoft.com/office/officeart/2016/7/layout/RoundedRectangleTimeline"/>
    <dgm:cxn modelId="{4238FA88-CE43-4680-BFB0-73DED5612698}" type="presParOf" srcId="{815EDF7B-AC93-4A61-87AA-CAA5D85C31A8}" destId="{954381E7-0584-46DD-8108-E9BF4F2B5005}" srcOrd="0" destOrd="0" presId="urn:microsoft.com/office/officeart/2016/7/layout/RoundedRectangleTimeline"/>
    <dgm:cxn modelId="{6497CE05-0893-4952-B18A-28D71D90B841}" type="presParOf" srcId="{815EDF7B-AC93-4A61-87AA-CAA5D85C31A8}" destId="{5A1B764B-0DC5-47CD-BDEA-9E67799496EC}" srcOrd="1" destOrd="0" presId="urn:microsoft.com/office/officeart/2016/7/layout/RoundedRectangleTimeline"/>
    <dgm:cxn modelId="{CB8BA570-C0D4-4400-BED8-C9BC961A6553}" type="presParOf" srcId="{815EDF7B-AC93-4A61-87AA-CAA5D85C31A8}" destId="{122B38A3-0442-4747-820C-1F37877E2B0E}" srcOrd="2" destOrd="0" presId="urn:microsoft.com/office/officeart/2016/7/layout/RoundedRectangleTimeline"/>
    <dgm:cxn modelId="{82FC1E36-99F3-4E1F-8BD1-229D77A82EB1}" type="presParOf" srcId="{815EDF7B-AC93-4A61-87AA-CAA5D85C31A8}" destId="{A73181F6-69BB-4A47-8277-4671A45AC8C8}" srcOrd="3" destOrd="0" presId="urn:microsoft.com/office/officeart/2016/7/layout/RoundedRectangleTimeline"/>
    <dgm:cxn modelId="{7EAD7967-836C-4AB6-AAA2-ED2EF3F29E78}" type="presParOf" srcId="{815EDF7B-AC93-4A61-87AA-CAA5D85C31A8}" destId="{6E76EADA-5F61-4A59-B2F8-FA10112079FC}" srcOrd="4" destOrd="0" presId="urn:microsoft.com/office/officeart/2016/7/layout/RoundedRectangleTimeline"/>
    <dgm:cxn modelId="{3783DE09-7B3D-423E-960C-ED9DB81E314E}" type="presParOf" srcId="{AB52B3CC-6563-466D-BFC3-9B6B5AFA0881}" destId="{A8189248-0785-43F1-844C-4DE92841F254}" srcOrd="1" destOrd="0" presId="urn:microsoft.com/office/officeart/2016/7/layout/RoundedRectangleTimeline"/>
    <dgm:cxn modelId="{38B07C9C-D21D-4E2B-A78B-C30877B2689A}" type="presParOf" srcId="{AB52B3CC-6563-466D-BFC3-9B6B5AFA0881}" destId="{218D9CD7-D48D-464C-9A1C-0F322EC540B3}" srcOrd="2" destOrd="0" presId="urn:microsoft.com/office/officeart/2016/7/layout/RoundedRectangleTimeline"/>
    <dgm:cxn modelId="{E6790483-7B9E-44FB-9EAE-A282A4B9AB73}" type="presParOf" srcId="{218D9CD7-D48D-464C-9A1C-0F322EC540B3}" destId="{30804A27-188E-4A17-8FFE-97BCCA0597B8}" srcOrd="0" destOrd="0" presId="urn:microsoft.com/office/officeart/2016/7/layout/RoundedRectangleTimeline"/>
    <dgm:cxn modelId="{B31BDB48-FB8E-47F4-8F76-B90009D28A96}" type="presParOf" srcId="{218D9CD7-D48D-464C-9A1C-0F322EC540B3}" destId="{DF65791B-462E-4589-B98D-F60587330CA8}" srcOrd="1" destOrd="0" presId="urn:microsoft.com/office/officeart/2016/7/layout/RoundedRectangleTimeline"/>
    <dgm:cxn modelId="{517AE913-68B2-41AC-BE20-5D4195845D6F}" type="presParOf" srcId="{218D9CD7-D48D-464C-9A1C-0F322EC540B3}" destId="{DBA410EB-5F61-4F46-92D9-C5B0AA59EE15}" srcOrd="2" destOrd="0" presId="urn:microsoft.com/office/officeart/2016/7/layout/RoundedRectangleTimeline"/>
    <dgm:cxn modelId="{0F089045-7542-47F1-8B17-68354869406A}" type="presParOf" srcId="{218D9CD7-D48D-464C-9A1C-0F322EC540B3}" destId="{E1220EDB-B75C-43A5-B862-97E4C09130A7}" srcOrd="3" destOrd="0" presId="urn:microsoft.com/office/officeart/2016/7/layout/RoundedRectangleTimeline"/>
    <dgm:cxn modelId="{79B44ECC-99D2-49DD-9DEE-58B1D2AE6C6C}" type="presParOf" srcId="{218D9CD7-D48D-464C-9A1C-0F322EC540B3}" destId="{D8849157-215F-4E70-9735-315E97B5AC5C}" srcOrd="4" destOrd="0" presId="urn:microsoft.com/office/officeart/2016/7/layout/RoundedRectangleTimeline"/>
    <dgm:cxn modelId="{6930EC12-FB60-44F8-973F-19AC06AA90BB}" type="presParOf" srcId="{AB52B3CC-6563-466D-BFC3-9B6B5AFA0881}" destId="{7C467054-22FE-4C18-9934-29D7168DFF63}" srcOrd="3" destOrd="0" presId="urn:microsoft.com/office/officeart/2016/7/layout/RoundedRectangleTimeline"/>
    <dgm:cxn modelId="{1F4A4777-E935-453F-A5B9-015C6946FC6A}" type="presParOf" srcId="{AB52B3CC-6563-466D-BFC3-9B6B5AFA0881}" destId="{3E3E944D-A6EC-4962-9AC1-C585A4F97BDA}" srcOrd="4" destOrd="0" presId="urn:microsoft.com/office/officeart/2016/7/layout/RoundedRectangleTimeline"/>
    <dgm:cxn modelId="{94AC8B5D-A9B9-4EF3-AD1C-6024606B5BF8}" type="presParOf" srcId="{3E3E944D-A6EC-4962-9AC1-C585A4F97BDA}" destId="{566B79CB-1A41-4F5C-BF91-58D94BF93913}" srcOrd="0" destOrd="0" presId="urn:microsoft.com/office/officeart/2016/7/layout/RoundedRectangleTimeline"/>
    <dgm:cxn modelId="{A151554E-10B3-429A-9E0D-D40262ED6857}" type="presParOf" srcId="{3E3E944D-A6EC-4962-9AC1-C585A4F97BDA}" destId="{B4723E2A-4FF1-452A-BD25-8EC364F15A6F}" srcOrd="1" destOrd="0" presId="urn:microsoft.com/office/officeart/2016/7/layout/RoundedRectangleTimeline"/>
    <dgm:cxn modelId="{329635D9-081F-4DC9-88AA-E074B7400415}" type="presParOf" srcId="{3E3E944D-A6EC-4962-9AC1-C585A4F97BDA}" destId="{440E9361-37D2-4157-AF38-7B49AD23708B}" srcOrd="2" destOrd="0" presId="urn:microsoft.com/office/officeart/2016/7/layout/RoundedRectangleTimeline"/>
    <dgm:cxn modelId="{0F0D3AEA-9F0C-400E-A955-6CD1F474B6A4}" type="presParOf" srcId="{3E3E944D-A6EC-4962-9AC1-C585A4F97BDA}" destId="{C45E7B63-1C71-483E-A3A8-705CE86D4D8E}" srcOrd="3" destOrd="0" presId="urn:microsoft.com/office/officeart/2016/7/layout/RoundedRectangleTimeline"/>
    <dgm:cxn modelId="{91F0BE33-39D4-4457-A5CC-3F1682DB166D}" type="presParOf" srcId="{3E3E944D-A6EC-4962-9AC1-C585A4F97BDA}" destId="{4174F691-D9D3-451C-9893-D177DC3AED58}"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381E7-0584-46DD-8108-E9BF4F2B5005}">
      <dsp:nvSpPr>
        <dsp:cNvPr id="0" name=""/>
        <dsp:cNvSpPr/>
      </dsp:nvSpPr>
      <dsp:spPr>
        <a:xfrm rot="16200000">
          <a:off x="2328055" y="314278"/>
          <a:ext cx="363378" cy="3005230"/>
        </a:xfrm>
        <a:prstGeom prst="round2SameRect">
          <a:avLst/>
        </a:prstGeom>
        <a:solidFill>
          <a:schemeClr val="accent1">
            <a:shade val="80000"/>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1">
          <a:noAutofit/>
        </a:bodyPr>
        <a:lstStyle/>
        <a:p>
          <a:pPr marL="0" lvl="0" indent="0" algn="ctr" defTabSz="711200">
            <a:lnSpc>
              <a:spcPct val="90000"/>
            </a:lnSpc>
            <a:spcBef>
              <a:spcPct val="0"/>
            </a:spcBef>
            <a:spcAft>
              <a:spcPct val="35000"/>
            </a:spcAft>
            <a:buNone/>
          </a:pPr>
          <a:r>
            <a:rPr lang="en-US" sz="1600" kern="1200" dirty="0"/>
            <a:t>Part 1</a:t>
          </a:r>
        </a:p>
      </dsp:txBody>
      <dsp:txXfrm rot="5400000">
        <a:off x="1024869" y="1652943"/>
        <a:ext cx="2987491" cy="327900"/>
      </dsp:txXfrm>
    </dsp:sp>
    <dsp:sp modelId="{5A1B764B-0DC5-47CD-BDEA-9E67799496EC}">
      <dsp:nvSpPr>
        <dsp:cNvPr id="0" name=""/>
        <dsp:cNvSpPr/>
      </dsp:nvSpPr>
      <dsp:spPr>
        <a:xfrm>
          <a:off x="5385"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ctr" defTabSz="711200">
            <a:lnSpc>
              <a:spcPct val="90000"/>
            </a:lnSpc>
            <a:spcBef>
              <a:spcPct val="0"/>
            </a:spcBef>
            <a:spcAft>
              <a:spcPct val="35000"/>
            </a:spcAft>
            <a:buNone/>
          </a:pPr>
          <a:r>
            <a:rPr lang="en-US" sz="1600" b="0" i="0" kern="1200" dirty="0"/>
            <a:t>Why Python? </a:t>
          </a:r>
        </a:p>
      </dsp:txBody>
      <dsp:txXfrm>
        <a:off x="5385" y="0"/>
        <a:ext cx="5008717" cy="1271825"/>
      </dsp:txXfrm>
    </dsp:sp>
    <dsp:sp modelId="{122B38A3-0442-4747-820C-1F37877E2B0E}">
      <dsp:nvSpPr>
        <dsp:cNvPr id="0" name=""/>
        <dsp:cNvSpPr/>
      </dsp:nvSpPr>
      <dsp:spPr>
        <a:xfrm>
          <a:off x="2509744" y="1344501"/>
          <a:ext cx="0" cy="290702"/>
        </a:xfrm>
        <a:prstGeom prst="line">
          <a:avLst/>
        </a:prstGeom>
        <a:noFill/>
        <a:ln w="12700" cap="rnd" cmpd="sng" algn="ctr">
          <a:solidFill>
            <a:schemeClr val="accent1">
              <a:shade val="90000"/>
              <a:hueOff val="93466"/>
              <a:satOff val="1924"/>
              <a:lumOff val="8231"/>
              <a:alphaOff val="0"/>
            </a:schemeClr>
          </a:solidFill>
          <a:prstDash val="dash"/>
        </a:ln>
        <a:effectLst/>
      </dsp:spPr>
      <dsp:style>
        <a:lnRef idx="1">
          <a:scrgbClr r="0" g="0" b="0"/>
        </a:lnRef>
        <a:fillRef idx="0">
          <a:scrgbClr r="0" g="0" b="0"/>
        </a:fillRef>
        <a:effectRef idx="0">
          <a:scrgbClr r="0" g="0" b="0"/>
        </a:effectRef>
        <a:fontRef idx="minor"/>
      </dsp:style>
    </dsp:sp>
    <dsp:sp modelId="{A73181F6-69BB-4A47-8277-4671A45AC8C8}">
      <dsp:nvSpPr>
        <dsp:cNvPr id="0" name=""/>
        <dsp:cNvSpPr/>
      </dsp:nvSpPr>
      <dsp:spPr>
        <a:xfrm>
          <a:off x="2473406" y="1271825"/>
          <a:ext cx="72675" cy="72675"/>
        </a:xfrm>
        <a:prstGeom prst="ellips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804A27-188E-4A17-8FFE-97BCCA0597B8}">
      <dsp:nvSpPr>
        <dsp:cNvPr id="0" name=""/>
        <dsp:cNvSpPr/>
      </dsp:nvSpPr>
      <dsp:spPr>
        <a:xfrm>
          <a:off x="4012359" y="1635204"/>
          <a:ext cx="3005230" cy="363378"/>
        </a:xfrm>
        <a:prstGeom prst="rect">
          <a:avLst/>
        </a:prstGeom>
        <a:solidFill>
          <a:schemeClr val="accent1">
            <a:shade val="80000"/>
            <a:hueOff val="223096"/>
            <a:satOff val="-4529"/>
            <a:lumOff val="15339"/>
            <a:alphaOff val="0"/>
          </a:schemeClr>
        </a:solidFill>
        <a:ln w="22225" cap="rnd" cmpd="sng" algn="ctr">
          <a:solidFill>
            <a:schemeClr val="accent1">
              <a:shade val="80000"/>
              <a:hueOff val="223096"/>
              <a:satOff val="-4529"/>
              <a:lumOff val="1533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t>Part 2</a:t>
          </a:r>
        </a:p>
      </dsp:txBody>
      <dsp:txXfrm>
        <a:off x="4012359" y="1635204"/>
        <a:ext cx="3005230" cy="363378"/>
      </dsp:txXfrm>
    </dsp:sp>
    <dsp:sp modelId="{DF65791B-462E-4589-B98D-F60587330CA8}">
      <dsp:nvSpPr>
        <dsp:cNvPr id="0" name=""/>
        <dsp:cNvSpPr/>
      </dsp:nvSpPr>
      <dsp:spPr>
        <a:xfrm>
          <a:off x="3010616" y="2361961"/>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1920" rIns="0" bIns="0" numCol="1" spcCol="1270" anchor="t" anchorCtr="1">
          <a:noAutofit/>
        </a:bodyPr>
        <a:lstStyle/>
        <a:p>
          <a:pPr marL="0" lvl="0" indent="0" algn="ctr" defTabSz="711200">
            <a:lnSpc>
              <a:spcPct val="90000"/>
            </a:lnSpc>
            <a:spcBef>
              <a:spcPct val="0"/>
            </a:spcBef>
            <a:spcAft>
              <a:spcPct val="35000"/>
            </a:spcAft>
            <a:buNone/>
          </a:pPr>
          <a:r>
            <a:rPr lang="en-US" sz="1600" kern="1200" dirty="0"/>
            <a:t>Develop Environment Setup</a:t>
          </a:r>
        </a:p>
      </dsp:txBody>
      <dsp:txXfrm>
        <a:off x="3010616" y="2361961"/>
        <a:ext cx="5008717" cy="1271825"/>
      </dsp:txXfrm>
    </dsp:sp>
    <dsp:sp modelId="{DBA410EB-5F61-4F46-92D9-C5B0AA59EE15}">
      <dsp:nvSpPr>
        <dsp:cNvPr id="0" name=""/>
        <dsp:cNvSpPr/>
      </dsp:nvSpPr>
      <dsp:spPr>
        <a:xfrm>
          <a:off x="5514975" y="1998582"/>
          <a:ext cx="0" cy="290702"/>
        </a:xfrm>
        <a:prstGeom prst="line">
          <a:avLst/>
        </a:prstGeom>
        <a:noFill/>
        <a:ln w="12700" cap="rnd" cmpd="sng" algn="ctr">
          <a:solidFill>
            <a:schemeClr val="accent1">
              <a:shade val="90000"/>
              <a:hueOff val="140199"/>
              <a:satOff val="2886"/>
              <a:lumOff val="12346"/>
              <a:alphaOff val="0"/>
            </a:schemeClr>
          </a:solidFill>
          <a:prstDash val="dash"/>
        </a:ln>
        <a:effectLst/>
      </dsp:spPr>
      <dsp:style>
        <a:lnRef idx="1">
          <a:scrgbClr r="0" g="0" b="0"/>
        </a:lnRef>
        <a:fillRef idx="0">
          <a:scrgbClr r="0" g="0" b="0"/>
        </a:fillRef>
        <a:effectRef idx="0">
          <a:scrgbClr r="0" g="0" b="0"/>
        </a:effectRef>
        <a:fontRef idx="minor"/>
      </dsp:style>
    </dsp:sp>
    <dsp:sp modelId="{E1220EDB-B75C-43A5-B862-97E4C09130A7}">
      <dsp:nvSpPr>
        <dsp:cNvPr id="0" name=""/>
        <dsp:cNvSpPr/>
      </dsp:nvSpPr>
      <dsp:spPr>
        <a:xfrm>
          <a:off x="5478637" y="2289285"/>
          <a:ext cx="72675" cy="72675"/>
        </a:xfrm>
        <a:prstGeom prst="ellipse">
          <a:avLst/>
        </a:prstGeom>
        <a:solidFill>
          <a:schemeClr val="accent1">
            <a:shade val="80000"/>
            <a:hueOff val="223096"/>
            <a:satOff val="-4529"/>
            <a:lumOff val="1533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6B79CB-1A41-4F5C-BF91-58D94BF93913}">
      <dsp:nvSpPr>
        <dsp:cNvPr id="0" name=""/>
        <dsp:cNvSpPr/>
      </dsp:nvSpPr>
      <dsp:spPr>
        <a:xfrm rot="5400000">
          <a:off x="8338516" y="314278"/>
          <a:ext cx="363378" cy="3005230"/>
        </a:xfrm>
        <a:prstGeom prst="round2SameRect">
          <a:avLst/>
        </a:prstGeom>
        <a:solidFill>
          <a:schemeClr val="accent1">
            <a:shade val="80000"/>
            <a:hueOff val="446191"/>
            <a:satOff val="-9058"/>
            <a:lumOff val="30677"/>
            <a:alphaOff val="0"/>
          </a:schemeClr>
        </a:solidFill>
        <a:ln w="22225" cap="rnd" cmpd="sng" algn="ctr">
          <a:solidFill>
            <a:schemeClr val="accent1">
              <a:shade val="80000"/>
              <a:hueOff val="446191"/>
              <a:satOff val="-9058"/>
              <a:lumOff val="306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t>Part  3</a:t>
          </a:r>
          <a:endParaRPr lang="en-US" sz="1200" kern="1200" dirty="0"/>
        </a:p>
      </dsp:txBody>
      <dsp:txXfrm rot="-5400000">
        <a:off x="7017591" y="1652943"/>
        <a:ext cx="2987491" cy="327900"/>
      </dsp:txXfrm>
    </dsp:sp>
    <dsp:sp modelId="{B4723E2A-4FF1-452A-BD25-8EC364F15A6F}">
      <dsp:nvSpPr>
        <dsp:cNvPr id="0" name=""/>
        <dsp:cNvSpPr/>
      </dsp:nvSpPr>
      <dsp:spPr>
        <a:xfrm>
          <a:off x="6015846"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ctr" defTabSz="711200">
            <a:lnSpc>
              <a:spcPct val="90000"/>
            </a:lnSpc>
            <a:spcBef>
              <a:spcPct val="0"/>
            </a:spcBef>
            <a:spcAft>
              <a:spcPct val="35000"/>
            </a:spcAft>
            <a:buNone/>
          </a:pPr>
          <a:r>
            <a:rPr lang="en-US" sz="1600" kern="1200" dirty="0"/>
            <a:t>Hello Python</a:t>
          </a:r>
          <a:r>
            <a:rPr lang="zh-CN" altLang="en-US" sz="1600" kern="1200" dirty="0"/>
            <a:t>！</a:t>
          </a:r>
          <a:endParaRPr lang="en-US" sz="1600" kern="1200" dirty="0"/>
        </a:p>
      </dsp:txBody>
      <dsp:txXfrm>
        <a:off x="6015846" y="0"/>
        <a:ext cx="5008717" cy="1271825"/>
      </dsp:txXfrm>
    </dsp:sp>
    <dsp:sp modelId="{440E9361-37D2-4157-AF38-7B49AD23708B}">
      <dsp:nvSpPr>
        <dsp:cNvPr id="0" name=""/>
        <dsp:cNvSpPr/>
      </dsp:nvSpPr>
      <dsp:spPr>
        <a:xfrm>
          <a:off x="8520205" y="1344501"/>
          <a:ext cx="0" cy="290702"/>
        </a:xfrm>
        <a:prstGeom prst="line">
          <a:avLst/>
        </a:prstGeom>
        <a:noFill/>
        <a:ln w="12700" cap="rnd" cmpd="sng" algn="ctr">
          <a:solidFill>
            <a:schemeClr val="accent1">
              <a:shade val="90000"/>
              <a:hueOff val="186931"/>
              <a:satOff val="3848"/>
              <a:lumOff val="16461"/>
              <a:alphaOff val="0"/>
            </a:schemeClr>
          </a:solidFill>
          <a:prstDash val="dash"/>
        </a:ln>
        <a:effectLst/>
      </dsp:spPr>
      <dsp:style>
        <a:lnRef idx="1">
          <a:scrgbClr r="0" g="0" b="0"/>
        </a:lnRef>
        <a:fillRef idx="0">
          <a:scrgbClr r="0" g="0" b="0"/>
        </a:fillRef>
        <a:effectRef idx="0">
          <a:scrgbClr r="0" g="0" b="0"/>
        </a:effectRef>
        <a:fontRef idx="minor"/>
      </dsp:style>
    </dsp:sp>
    <dsp:sp modelId="{C45E7B63-1C71-483E-A3A8-705CE86D4D8E}">
      <dsp:nvSpPr>
        <dsp:cNvPr id="0" name=""/>
        <dsp:cNvSpPr/>
      </dsp:nvSpPr>
      <dsp:spPr>
        <a:xfrm>
          <a:off x="8483867" y="1271825"/>
          <a:ext cx="72675" cy="72675"/>
        </a:xfrm>
        <a:prstGeom prst="ellipse">
          <a:avLst/>
        </a:prstGeom>
        <a:solidFill>
          <a:schemeClr val="accent1">
            <a:shade val="80000"/>
            <a:hueOff val="446191"/>
            <a:satOff val="-9058"/>
            <a:lumOff val="306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3/13/2020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3/13/2020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3/13/2020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3/13/2020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3/13/2020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3/13/2020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3/13/2020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3/13/2020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3/13/2020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3/13/2020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3/13/2020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3/13/2020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runoob.com/try/runcode.php?filename=HelloWorld&amp;type=python3"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cnblogs.com/kaid/p/9016673.html"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python.org/" TargetMode="External"/><Relationship Id="rId2" Type="http://schemas.openxmlformats.org/officeDocument/2006/relationships/hyperlink" Target="https://www.cnblogs.com/weven/p/7252917.html" TargetMode="Externa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cnblogs.com/weven/p/7252917.html" TargetMode="Externa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dirty="0"/>
              <a:t>Python study from 0 to 0.1</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r>
              <a:rPr lang="en-US" dirty="0"/>
              <a:t>Lesson 1  Hello python!</a:t>
            </a:r>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 close up of a logo&#10;&#10;Description automatically generated">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lstStyle/>
          <a:p>
            <a:pPr lvl="0"/>
            <a:r>
              <a:rPr lang="en-US" dirty="0"/>
              <a:t>Develop Environment Setup  </a:t>
            </a:r>
            <a:r>
              <a:rPr lang="en-US" altLang="zh-CN" dirty="0"/>
              <a:t>-- IDE install</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a:bodyPr>
          <a:lstStyle/>
          <a:p>
            <a:r>
              <a:rPr lang="en-US" altLang="zh-CN" b="1" dirty="0"/>
              <a:t>IDE </a:t>
            </a:r>
            <a:r>
              <a:rPr lang="zh-CN" altLang="en-US" b="1" dirty="0"/>
              <a:t>的好处：</a:t>
            </a:r>
            <a:endParaRPr lang="en-US" altLang="zh-CN" b="1" dirty="0"/>
          </a:p>
          <a:p>
            <a:pPr marL="342900" indent="-342900">
              <a:buFont typeface="+mj-lt"/>
              <a:buAutoNum type="arabicParenR"/>
            </a:pPr>
            <a:r>
              <a:rPr lang="zh-CN" altLang="en-US" b="1" dirty="0"/>
              <a:t>语法高亮和错误提示</a:t>
            </a:r>
            <a:endParaRPr lang="en-US" altLang="zh-CN" b="1" dirty="0"/>
          </a:p>
          <a:p>
            <a:endParaRPr lang="en-US" altLang="zh-CN" b="1" dirty="0"/>
          </a:p>
        </p:txBody>
      </p:sp>
      <p:pic>
        <p:nvPicPr>
          <p:cNvPr id="4" name="Picture 3">
            <a:extLst>
              <a:ext uri="{FF2B5EF4-FFF2-40B4-BE49-F238E27FC236}">
                <a16:creationId xmlns:a16="http://schemas.microsoft.com/office/drawing/2014/main" id="{B0762D63-B747-421F-B32E-08C9FA1A741B}"/>
              </a:ext>
            </a:extLst>
          </p:cNvPr>
          <p:cNvPicPr>
            <a:picLocks noChangeAspect="1"/>
          </p:cNvPicPr>
          <p:nvPr/>
        </p:nvPicPr>
        <p:blipFill>
          <a:blip r:embed="rId2"/>
          <a:stretch>
            <a:fillRect/>
          </a:stretch>
        </p:blipFill>
        <p:spPr>
          <a:xfrm>
            <a:off x="494951" y="4314036"/>
            <a:ext cx="11361490" cy="1954929"/>
          </a:xfrm>
          <a:prstGeom prst="rect">
            <a:avLst/>
          </a:prstGeom>
        </p:spPr>
      </p:pic>
    </p:spTree>
    <p:extLst>
      <p:ext uri="{BB962C8B-B14F-4D97-AF65-F5344CB8AC3E}">
        <p14:creationId xmlns:p14="http://schemas.microsoft.com/office/powerpoint/2010/main" val="2738384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normAutofit/>
          </a:bodyPr>
          <a:lstStyle/>
          <a:p>
            <a:r>
              <a:rPr lang="en-US" dirty="0"/>
              <a:t>Hello Python</a:t>
            </a:r>
            <a:r>
              <a:rPr lang="zh-CN" altLang="en-US" dirty="0"/>
              <a:t>！</a:t>
            </a:r>
            <a:r>
              <a:rPr lang="en-US" altLang="zh-CN" dirty="0"/>
              <a:t>-- </a:t>
            </a:r>
            <a:r>
              <a:rPr lang="zh-CN" altLang="en-US" b="1" dirty="0"/>
              <a:t>在线运行：</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a:bodyPr>
          <a:lstStyle/>
          <a:p>
            <a:endParaRPr lang="en-US" altLang="zh-CN" b="1" dirty="0"/>
          </a:p>
          <a:p>
            <a:endParaRPr lang="en-US" altLang="zh-CN" b="1" dirty="0"/>
          </a:p>
          <a:p>
            <a:endParaRPr lang="en-US" altLang="zh-CN" b="1" dirty="0"/>
          </a:p>
          <a:p>
            <a:endParaRPr lang="en-US" altLang="zh-CN" b="1" dirty="0"/>
          </a:p>
          <a:p>
            <a:endParaRPr lang="en-US" altLang="zh-CN" b="1" dirty="0"/>
          </a:p>
          <a:p>
            <a:endParaRPr lang="en-US" altLang="zh-CN" b="1" dirty="0"/>
          </a:p>
          <a:p>
            <a:endParaRPr lang="en-US" altLang="zh-CN" b="1" dirty="0"/>
          </a:p>
          <a:p>
            <a:r>
              <a:rPr lang="zh-CN" altLang="en-US" b="1" dirty="0"/>
              <a:t>在线运行：</a:t>
            </a:r>
            <a:endParaRPr lang="en-US" altLang="zh-CN" b="1" dirty="0"/>
          </a:p>
          <a:p>
            <a:endParaRPr lang="en-US" altLang="zh-CN" b="1" dirty="0"/>
          </a:p>
          <a:p>
            <a:endParaRPr lang="en-US" altLang="zh-CN" b="1" dirty="0"/>
          </a:p>
        </p:txBody>
      </p:sp>
      <p:pic>
        <p:nvPicPr>
          <p:cNvPr id="7" name="Picture 6">
            <a:extLst>
              <a:ext uri="{FF2B5EF4-FFF2-40B4-BE49-F238E27FC236}">
                <a16:creationId xmlns:a16="http://schemas.microsoft.com/office/drawing/2014/main" id="{D3C91740-E687-4C02-8C45-BB147A8C82A5}"/>
              </a:ext>
            </a:extLst>
          </p:cNvPr>
          <p:cNvPicPr>
            <a:picLocks noChangeAspect="1"/>
          </p:cNvPicPr>
          <p:nvPr/>
        </p:nvPicPr>
        <p:blipFill>
          <a:blip r:embed="rId2"/>
          <a:stretch>
            <a:fillRect/>
          </a:stretch>
        </p:blipFill>
        <p:spPr>
          <a:xfrm>
            <a:off x="581192" y="1795244"/>
            <a:ext cx="11332809" cy="2411690"/>
          </a:xfrm>
          <a:prstGeom prst="rect">
            <a:avLst/>
          </a:prstGeom>
        </p:spPr>
      </p:pic>
      <p:sp>
        <p:nvSpPr>
          <p:cNvPr id="8" name="Rectangle 7">
            <a:extLst>
              <a:ext uri="{FF2B5EF4-FFF2-40B4-BE49-F238E27FC236}">
                <a16:creationId xmlns:a16="http://schemas.microsoft.com/office/drawing/2014/main" id="{403CAF2B-9E6D-4834-B090-98949D3C5FF8}"/>
              </a:ext>
            </a:extLst>
          </p:cNvPr>
          <p:cNvSpPr/>
          <p:nvPr/>
        </p:nvSpPr>
        <p:spPr>
          <a:xfrm>
            <a:off x="1895474" y="5287060"/>
            <a:ext cx="8401050" cy="369332"/>
          </a:xfrm>
          <a:prstGeom prst="rect">
            <a:avLst/>
          </a:prstGeom>
        </p:spPr>
        <p:txBody>
          <a:bodyPr wrap="square">
            <a:spAutoFit/>
          </a:bodyPr>
          <a:lstStyle/>
          <a:p>
            <a:r>
              <a:rPr lang="en-US" dirty="0">
                <a:hlinkClick r:id="rId3"/>
              </a:rPr>
              <a:t>https://www.runoob.com/try/runcode.php?filename=HelloWorld&amp;type=python3</a:t>
            </a:r>
            <a:endParaRPr lang="en-US" dirty="0"/>
          </a:p>
        </p:txBody>
      </p:sp>
    </p:spTree>
    <p:extLst>
      <p:ext uri="{BB962C8B-B14F-4D97-AF65-F5344CB8AC3E}">
        <p14:creationId xmlns:p14="http://schemas.microsoft.com/office/powerpoint/2010/main" val="675991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normAutofit/>
          </a:bodyPr>
          <a:lstStyle/>
          <a:p>
            <a:r>
              <a:rPr lang="en-US" dirty="0"/>
              <a:t>Hello Python</a:t>
            </a:r>
            <a:r>
              <a:rPr lang="zh-CN" altLang="en-US" dirty="0"/>
              <a:t>！</a:t>
            </a:r>
            <a:r>
              <a:rPr lang="en-US" altLang="zh-CN" dirty="0"/>
              <a:t>-- IDE</a:t>
            </a:r>
            <a:r>
              <a:rPr lang="zh-CN" altLang="en-US" dirty="0"/>
              <a:t>（自带的</a:t>
            </a:r>
            <a:r>
              <a:rPr lang="en-US" altLang="zh-CN" dirty="0"/>
              <a:t>IDE</a:t>
            </a:r>
            <a:r>
              <a:rPr lang="zh-CN" altLang="en-US" dirty="0"/>
              <a:t>）</a:t>
            </a:r>
            <a:r>
              <a:rPr lang="zh-CN" altLang="en-US" b="1" dirty="0"/>
              <a:t>本地运行：</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a:bodyPr>
          <a:lstStyle/>
          <a:p>
            <a:endParaRPr lang="en-US" altLang="zh-CN" b="1" dirty="0"/>
          </a:p>
          <a:p>
            <a:endParaRPr lang="en-US" altLang="zh-CN" b="1" dirty="0"/>
          </a:p>
          <a:p>
            <a:endParaRPr lang="en-US" altLang="zh-CN" b="1" dirty="0"/>
          </a:p>
          <a:p>
            <a:endParaRPr lang="en-US" altLang="zh-CN" b="1" dirty="0"/>
          </a:p>
          <a:p>
            <a:endParaRPr lang="en-US" altLang="zh-CN" b="1" dirty="0"/>
          </a:p>
          <a:p>
            <a:endParaRPr lang="en-US" altLang="zh-CN" b="1" dirty="0"/>
          </a:p>
          <a:p>
            <a:endParaRPr lang="en-US" altLang="zh-CN" b="1" dirty="0"/>
          </a:p>
        </p:txBody>
      </p:sp>
      <p:pic>
        <p:nvPicPr>
          <p:cNvPr id="4" name="Picture 3">
            <a:extLst>
              <a:ext uri="{FF2B5EF4-FFF2-40B4-BE49-F238E27FC236}">
                <a16:creationId xmlns:a16="http://schemas.microsoft.com/office/drawing/2014/main" id="{095C881E-843B-4DB9-9CF8-DF689F3B18CA}"/>
              </a:ext>
            </a:extLst>
          </p:cNvPr>
          <p:cNvPicPr>
            <a:picLocks noChangeAspect="1"/>
          </p:cNvPicPr>
          <p:nvPr/>
        </p:nvPicPr>
        <p:blipFill>
          <a:blip r:embed="rId2"/>
          <a:stretch>
            <a:fillRect/>
          </a:stretch>
        </p:blipFill>
        <p:spPr>
          <a:xfrm>
            <a:off x="1946509" y="1618347"/>
            <a:ext cx="6419850" cy="4533900"/>
          </a:xfrm>
          <a:prstGeom prst="rect">
            <a:avLst/>
          </a:prstGeom>
        </p:spPr>
      </p:pic>
    </p:spTree>
    <p:extLst>
      <p:ext uri="{BB962C8B-B14F-4D97-AF65-F5344CB8AC3E}">
        <p14:creationId xmlns:p14="http://schemas.microsoft.com/office/powerpoint/2010/main" val="10621826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normAutofit/>
          </a:bodyPr>
          <a:lstStyle/>
          <a:p>
            <a:r>
              <a:rPr lang="en-US" dirty="0"/>
              <a:t>Hello Python</a:t>
            </a:r>
            <a:r>
              <a:rPr lang="zh-CN" altLang="en-US" dirty="0"/>
              <a:t>！</a:t>
            </a:r>
            <a:r>
              <a:rPr lang="en-US" altLang="zh-CN" dirty="0"/>
              <a:t>-- IDE</a:t>
            </a:r>
            <a:r>
              <a:rPr lang="zh-CN" altLang="en-US" dirty="0"/>
              <a:t>（</a:t>
            </a:r>
            <a:r>
              <a:rPr lang="en-US" altLang="zh-CN" dirty="0"/>
              <a:t>Visual studio code</a:t>
            </a:r>
            <a:r>
              <a:rPr lang="zh-CN" altLang="en-US" dirty="0"/>
              <a:t>）</a:t>
            </a:r>
            <a:r>
              <a:rPr lang="zh-CN" altLang="en-US" b="1" dirty="0"/>
              <a:t>本地运行：</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fontScale="85000" lnSpcReduction="20000"/>
          </a:bodyPr>
          <a:lstStyle/>
          <a:p>
            <a:endParaRPr lang="en-US" altLang="zh-CN" b="1" dirty="0"/>
          </a:p>
          <a:p>
            <a:endParaRPr lang="en-US" altLang="zh-CN" b="1" dirty="0"/>
          </a:p>
          <a:p>
            <a:endParaRPr lang="en-US" altLang="zh-CN" b="1" dirty="0"/>
          </a:p>
          <a:p>
            <a:endParaRPr lang="en-US" altLang="zh-CN" b="1" dirty="0"/>
          </a:p>
          <a:p>
            <a:r>
              <a:rPr lang="en-US" altLang="zh-CN" b="1" dirty="0"/>
              <a:t>Step 1</a:t>
            </a:r>
            <a:r>
              <a:rPr lang="zh-CN" altLang="en-US" b="1" dirty="0"/>
              <a:t>： </a:t>
            </a:r>
            <a:r>
              <a:rPr lang="en-US" altLang="zh-CN" b="1" dirty="0"/>
              <a:t>File -&gt; New File</a:t>
            </a:r>
          </a:p>
          <a:p>
            <a:r>
              <a:rPr lang="en-US" altLang="zh-CN" b="1" dirty="0"/>
              <a:t>Step 2: </a:t>
            </a:r>
            <a:r>
              <a:rPr lang="zh-CN" altLang="en-US" sz="1600" b="1" dirty="0"/>
              <a:t>输入这几行程序</a:t>
            </a:r>
            <a:endParaRPr lang="en-US" altLang="zh-CN" sz="1600" b="1" dirty="0"/>
          </a:p>
          <a:p>
            <a:r>
              <a:rPr lang="en-US" altLang="zh-CN" sz="1600" b="1" dirty="0"/>
              <a:t>Step 3: </a:t>
            </a:r>
            <a:r>
              <a:rPr lang="zh-CN" altLang="en-US" sz="1600" b="1" dirty="0"/>
              <a:t>保存为</a:t>
            </a:r>
            <a:r>
              <a:rPr lang="en-US" altLang="zh-CN" sz="1600" b="1" dirty="0"/>
              <a:t>hello.py</a:t>
            </a:r>
            <a:r>
              <a:rPr lang="zh-CN" altLang="en-US" sz="1600" b="1" dirty="0"/>
              <a:t>，</a:t>
            </a:r>
            <a:endParaRPr lang="en-US" altLang="zh-CN" sz="1600" b="1" dirty="0"/>
          </a:p>
          <a:p>
            <a:pPr marL="0" indent="0">
              <a:buNone/>
            </a:pPr>
            <a:r>
              <a:rPr lang="en-US" altLang="zh-CN" sz="1600" b="1" dirty="0"/>
              <a:t>	</a:t>
            </a:r>
            <a:r>
              <a:rPr lang="zh-CN" altLang="en-US" sz="1600" b="1" dirty="0">
                <a:solidFill>
                  <a:srgbClr val="FF0000"/>
                </a:solidFill>
              </a:rPr>
              <a:t>并记住自己保存的路径</a:t>
            </a:r>
            <a:endParaRPr lang="en-US" altLang="zh-CN" sz="1600" b="1" dirty="0">
              <a:solidFill>
                <a:srgbClr val="FF0000"/>
              </a:solidFill>
            </a:endParaRPr>
          </a:p>
          <a:p>
            <a:pPr marL="0" indent="0">
              <a:buNone/>
            </a:pPr>
            <a:r>
              <a:rPr lang="en-US" altLang="zh-CN" sz="1600" b="1" dirty="0">
                <a:solidFill>
                  <a:srgbClr val="FF0000"/>
                </a:solidFill>
              </a:rPr>
              <a:t>          </a:t>
            </a:r>
            <a:r>
              <a:rPr lang="zh-CN" altLang="en-US" sz="1500" b="1" dirty="0">
                <a:solidFill>
                  <a:srgbClr val="FF0000"/>
                </a:solidFill>
              </a:rPr>
              <a:t>（遇到右下角推荐安装</a:t>
            </a:r>
            <a:r>
              <a:rPr lang="en-US" altLang="zh-CN" sz="1500" b="1" dirty="0">
                <a:solidFill>
                  <a:srgbClr val="FF0000"/>
                </a:solidFill>
              </a:rPr>
              <a:t>Python</a:t>
            </a:r>
            <a:r>
              <a:rPr lang="zh-CN" altLang="en-US" sz="1500" b="1" dirty="0">
                <a:solidFill>
                  <a:srgbClr val="FF0000"/>
                </a:solidFill>
              </a:rPr>
              <a:t>的提示时选安装）</a:t>
            </a:r>
            <a:endParaRPr lang="en-US" altLang="zh-CN" sz="1500" b="1" dirty="0">
              <a:solidFill>
                <a:srgbClr val="FF0000"/>
              </a:solidFill>
            </a:endParaRPr>
          </a:p>
          <a:p>
            <a:r>
              <a:rPr lang="en-US" altLang="zh-CN" sz="1600" b="1" dirty="0"/>
              <a:t>Step 4: </a:t>
            </a:r>
            <a:r>
              <a:rPr lang="zh-CN" altLang="en-US" sz="1600" b="1" dirty="0"/>
              <a:t>新建一个终端</a:t>
            </a:r>
            <a:endParaRPr lang="en-US" altLang="zh-CN" sz="1600" b="1" dirty="0"/>
          </a:p>
          <a:p>
            <a:r>
              <a:rPr lang="en-US" altLang="zh-CN" sz="1600" b="1" dirty="0"/>
              <a:t>Step 5</a:t>
            </a:r>
            <a:r>
              <a:rPr lang="zh-CN" altLang="en-US" sz="1600" b="1" dirty="0"/>
              <a:t>：在终端里运行</a:t>
            </a:r>
            <a:r>
              <a:rPr lang="en-US" altLang="zh-CN" sz="1600" b="1" dirty="0"/>
              <a:t>Python</a:t>
            </a:r>
            <a:r>
              <a:rPr lang="zh-CN" altLang="en-US" sz="1600" b="1" dirty="0"/>
              <a:t>程序</a:t>
            </a:r>
            <a:r>
              <a:rPr lang="en-US" altLang="zh-CN" sz="1600" b="1" dirty="0"/>
              <a:t>,</a:t>
            </a:r>
          </a:p>
          <a:p>
            <a:pPr marL="0" indent="0">
              <a:buNone/>
            </a:pPr>
            <a:r>
              <a:rPr lang="en-US" altLang="zh-CN" sz="1600" b="1" dirty="0"/>
              <a:t>           </a:t>
            </a:r>
            <a:r>
              <a:rPr lang="zh-CN" altLang="en-US" sz="1600" b="1" dirty="0">
                <a:solidFill>
                  <a:srgbClr val="FF0000"/>
                </a:solidFill>
              </a:rPr>
              <a:t>和文件保存位置要一致，否则执行不了</a:t>
            </a:r>
            <a:endParaRPr lang="en-US" altLang="zh-CN" sz="1600" b="1" dirty="0">
              <a:solidFill>
                <a:srgbClr val="FF0000"/>
              </a:solidFill>
            </a:endParaRPr>
          </a:p>
          <a:p>
            <a:pPr marL="0" indent="0">
              <a:buNone/>
            </a:pPr>
            <a:r>
              <a:rPr lang="zh-CN" altLang="en-US" sz="1600" b="1" dirty="0">
                <a:solidFill>
                  <a:srgbClr val="FF0000"/>
                </a:solidFill>
              </a:rPr>
              <a:t>           </a:t>
            </a:r>
            <a:r>
              <a:rPr lang="zh-CN" altLang="en-US" sz="1600" b="1" dirty="0">
                <a:solidFill>
                  <a:srgbClr val="92D050"/>
                </a:solidFill>
              </a:rPr>
              <a:t>也可以</a:t>
            </a:r>
            <a:r>
              <a:rPr lang="en-US" altLang="zh-CN" sz="1600" b="1" dirty="0">
                <a:solidFill>
                  <a:srgbClr val="92D050"/>
                </a:solidFill>
              </a:rPr>
              <a:t> python [path]\hello.py</a:t>
            </a:r>
          </a:p>
          <a:p>
            <a:endParaRPr lang="en-US" altLang="zh-CN" b="1" dirty="0"/>
          </a:p>
          <a:p>
            <a:endParaRPr lang="en-US" altLang="zh-CN" b="1" dirty="0"/>
          </a:p>
          <a:p>
            <a:endParaRPr lang="en-US" altLang="zh-CN" b="1" dirty="0"/>
          </a:p>
        </p:txBody>
      </p:sp>
      <p:pic>
        <p:nvPicPr>
          <p:cNvPr id="5" name="Picture 4">
            <a:extLst>
              <a:ext uri="{FF2B5EF4-FFF2-40B4-BE49-F238E27FC236}">
                <a16:creationId xmlns:a16="http://schemas.microsoft.com/office/drawing/2014/main" id="{3C6264AF-0469-4DF6-AC9F-FB3D75B30C8E}"/>
              </a:ext>
            </a:extLst>
          </p:cNvPr>
          <p:cNvPicPr>
            <a:picLocks noChangeAspect="1"/>
          </p:cNvPicPr>
          <p:nvPr/>
        </p:nvPicPr>
        <p:blipFill>
          <a:blip r:embed="rId2"/>
          <a:stretch>
            <a:fillRect/>
          </a:stretch>
        </p:blipFill>
        <p:spPr>
          <a:xfrm>
            <a:off x="4924337" y="1691525"/>
            <a:ext cx="6803915" cy="3988273"/>
          </a:xfrm>
          <a:prstGeom prst="rect">
            <a:avLst/>
          </a:prstGeom>
        </p:spPr>
      </p:pic>
      <p:pic>
        <p:nvPicPr>
          <p:cNvPr id="9" name="Picture 8">
            <a:extLst>
              <a:ext uri="{FF2B5EF4-FFF2-40B4-BE49-F238E27FC236}">
                <a16:creationId xmlns:a16="http://schemas.microsoft.com/office/drawing/2014/main" id="{41FD9EE1-B82D-4D2C-AF04-BF3506BBC645}"/>
              </a:ext>
            </a:extLst>
          </p:cNvPr>
          <p:cNvPicPr>
            <a:picLocks noChangeAspect="1"/>
          </p:cNvPicPr>
          <p:nvPr/>
        </p:nvPicPr>
        <p:blipFill>
          <a:blip r:embed="rId3"/>
          <a:stretch>
            <a:fillRect/>
          </a:stretch>
        </p:blipFill>
        <p:spPr>
          <a:xfrm>
            <a:off x="581193" y="5684382"/>
            <a:ext cx="7799410" cy="1034849"/>
          </a:xfrm>
          <a:prstGeom prst="rect">
            <a:avLst/>
          </a:prstGeom>
        </p:spPr>
      </p:pic>
      <p:pic>
        <p:nvPicPr>
          <p:cNvPr id="10" name="Picture 9">
            <a:extLst>
              <a:ext uri="{FF2B5EF4-FFF2-40B4-BE49-F238E27FC236}">
                <a16:creationId xmlns:a16="http://schemas.microsoft.com/office/drawing/2014/main" id="{D38428B4-9B39-4CB7-A7B6-3467F0181E55}"/>
              </a:ext>
            </a:extLst>
          </p:cNvPr>
          <p:cNvPicPr>
            <a:picLocks noChangeAspect="1"/>
          </p:cNvPicPr>
          <p:nvPr/>
        </p:nvPicPr>
        <p:blipFill>
          <a:blip r:embed="rId4"/>
          <a:stretch>
            <a:fillRect/>
          </a:stretch>
        </p:blipFill>
        <p:spPr>
          <a:xfrm>
            <a:off x="7374193" y="5810550"/>
            <a:ext cx="4362450" cy="904875"/>
          </a:xfrm>
          <a:prstGeom prst="rect">
            <a:avLst/>
          </a:prstGeom>
        </p:spPr>
      </p:pic>
    </p:spTree>
    <p:extLst>
      <p:ext uri="{BB962C8B-B14F-4D97-AF65-F5344CB8AC3E}">
        <p14:creationId xmlns:p14="http://schemas.microsoft.com/office/powerpoint/2010/main" val="3291191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dirty="0"/>
              <a:t>Lesson 1  Hello python!</a:t>
            </a:r>
          </a:p>
        </p:txBody>
      </p:sp>
      <p:graphicFrame>
        <p:nvGraphicFramePr>
          <p:cNvPr id="4" name="Content Placeholder 2">
            <a:extLst>
              <a:ext uri="{FF2B5EF4-FFF2-40B4-BE49-F238E27FC236}">
                <a16:creationId xmlns:a16="http://schemas.microsoft.com/office/drawing/2014/main" id="{FF3F0D82-0AA6-45C3-8367-955CBFA02ED6}"/>
              </a:ext>
            </a:extLst>
          </p:cNvPr>
          <p:cNvGraphicFramePr>
            <a:graphicFrameLocks noGrp="1"/>
          </p:cNvGraphicFramePr>
          <p:nvPr>
            <p:ph idx="1"/>
            <p:extLst>
              <p:ext uri="{D42A27DB-BD31-4B8C-83A1-F6EECF244321}">
                <p14:modId xmlns:p14="http://schemas.microsoft.com/office/powerpoint/2010/main" val="1567997438"/>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378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normAutofit/>
          </a:bodyPr>
          <a:lstStyle/>
          <a:p>
            <a:r>
              <a:rPr lang="en-US" dirty="0"/>
              <a:t>Why Python?   -- Why to Learn Python?</a:t>
            </a:r>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lstStyle/>
          <a:p>
            <a:pPr latinLnBrk="1"/>
            <a:r>
              <a:rPr lang="en-US" altLang="zh-CN" strike="sngStrike" dirty="0"/>
              <a:t>Python </a:t>
            </a:r>
            <a:r>
              <a:rPr lang="zh-CN" altLang="en-US" strike="sngStrike" dirty="0"/>
              <a:t>是一个高层次的结合了解释性、编译性、互动性和面向对象的脚本语言。</a:t>
            </a:r>
          </a:p>
          <a:p>
            <a:pPr latinLnBrk="1"/>
            <a:r>
              <a:rPr lang="en-US" altLang="zh-CN" strike="sngStrike" dirty="0"/>
              <a:t>Python </a:t>
            </a:r>
            <a:r>
              <a:rPr lang="zh-CN" altLang="en-US" strike="sngStrike" dirty="0"/>
              <a:t>的设计具有很强的可读性，相比其他语言经常使用英文关键字，其他语言的一些标点符号，它具有比其他语言更有特色语法结构。</a:t>
            </a:r>
          </a:p>
          <a:p>
            <a:pPr latinLnBrk="1"/>
            <a:r>
              <a:rPr lang="en-US" altLang="zh-CN" b="1" strike="sngStrike" dirty="0"/>
              <a:t>Python </a:t>
            </a:r>
            <a:r>
              <a:rPr lang="zh-CN" altLang="en-US" b="1" strike="sngStrike" dirty="0"/>
              <a:t>是一种解释型语言：</a:t>
            </a:r>
            <a:r>
              <a:rPr lang="zh-CN" altLang="en-US" strike="sngStrike" dirty="0"/>
              <a:t> 这意味着开发过程中没有了编译这个环节。类似于</a:t>
            </a:r>
            <a:r>
              <a:rPr lang="en-US" altLang="zh-CN" strike="sngStrike" dirty="0"/>
              <a:t>PHP</a:t>
            </a:r>
            <a:r>
              <a:rPr lang="zh-CN" altLang="en-US" strike="sngStrike" dirty="0"/>
              <a:t>和</a:t>
            </a:r>
            <a:r>
              <a:rPr lang="en-US" altLang="zh-CN" strike="sngStrike" dirty="0"/>
              <a:t>Perl</a:t>
            </a:r>
            <a:r>
              <a:rPr lang="zh-CN" altLang="en-US" strike="sngStrike" dirty="0"/>
              <a:t>语言。</a:t>
            </a:r>
          </a:p>
          <a:p>
            <a:pPr latinLnBrk="1"/>
            <a:r>
              <a:rPr lang="en-US" altLang="zh-CN" b="1" strike="sngStrike" dirty="0"/>
              <a:t>Python </a:t>
            </a:r>
            <a:r>
              <a:rPr lang="zh-CN" altLang="en-US" b="1" strike="sngStrike" dirty="0"/>
              <a:t>是交互式语言：</a:t>
            </a:r>
            <a:r>
              <a:rPr lang="zh-CN" altLang="en-US" strike="sngStrike" dirty="0"/>
              <a:t> 这意味着，您可以在一个 </a:t>
            </a:r>
            <a:r>
              <a:rPr lang="en-US" altLang="zh-CN" strike="sngStrike" dirty="0"/>
              <a:t>Python </a:t>
            </a:r>
            <a:r>
              <a:rPr lang="zh-CN" altLang="en-US" strike="sngStrike" dirty="0"/>
              <a:t>提示符 </a:t>
            </a:r>
            <a:r>
              <a:rPr lang="en-US" altLang="zh-CN" b="1" strike="sngStrike" dirty="0"/>
              <a:t>&gt;&gt;&gt;</a:t>
            </a:r>
            <a:r>
              <a:rPr lang="zh-CN" altLang="en-US" strike="sngStrike" dirty="0"/>
              <a:t> 后直接执行代码。</a:t>
            </a:r>
          </a:p>
          <a:p>
            <a:pPr latinLnBrk="1"/>
            <a:r>
              <a:rPr lang="en-US" altLang="zh-CN" b="1" strike="sngStrike" dirty="0"/>
              <a:t>Python </a:t>
            </a:r>
            <a:r>
              <a:rPr lang="zh-CN" altLang="en-US" b="1" strike="sngStrike" dirty="0"/>
              <a:t>是面向对象语言</a:t>
            </a:r>
            <a:r>
              <a:rPr lang="en-US" altLang="zh-CN" b="1" strike="sngStrike" dirty="0"/>
              <a:t>:</a:t>
            </a:r>
            <a:r>
              <a:rPr lang="zh-CN" altLang="en-US" strike="sngStrike" dirty="0"/>
              <a:t> 这意味着</a:t>
            </a:r>
            <a:r>
              <a:rPr lang="en-US" altLang="zh-CN" strike="sngStrike" dirty="0"/>
              <a:t>Python</a:t>
            </a:r>
            <a:r>
              <a:rPr lang="zh-CN" altLang="en-US" strike="sngStrike" dirty="0"/>
              <a:t>支持面向对象的风格或代码封装在对象的编程技术。</a:t>
            </a:r>
          </a:p>
          <a:p>
            <a:pPr latinLnBrk="1"/>
            <a:r>
              <a:rPr lang="en-US" altLang="zh-CN" b="1" dirty="0"/>
              <a:t>Python </a:t>
            </a:r>
            <a:r>
              <a:rPr lang="zh-CN" altLang="en-US" b="1" dirty="0"/>
              <a:t>是初学者的语言：</a:t>
            </a:r>
            <a:r>
              <a:rPr lang="en-US" altLang="zh-CN" dirty="0"/>
              <a:t>Python </a:t>
            </a:r>
            <a:r>
              <a:rPr lang="zh-CN" altLang="en-US" dirty="0"/>
              <a:t>对初级程序员而言，是一种伟大的语言，它支持广泛的应用程序开发，从简单的文字处理到 </a:t>
            </a:r>
            <a:r>
              <a:rPr lang="en-US" altLang="zh-CN" dirty="0"/>
              <a:t>WWW </a:t>
            </a:r>
            <a:r>
              <a:rPr lang="zh-CN" altLang="en-US" dirty="0"/>
              <a:t>浏览器再到游戏。</a:t>
            </a:r>
          </a:p>
          <a:p>
            <a:pPr marL="0" indent="0">
              <a:buNone/>
            </a:pPr>
            <a:endParaRPr lang="en-US" dirty="0"/>
          </a:p>
        </p:txBody>
      </p:sp>
    </p:spTree>
    <p:extLst>
      <p:ext uri="{BB962C8B-B14F-4D97-AF65-F5344CB8AC3E}">
        <p14:creationId xmlns:p14="http://schemas.microsoft.com/office/powerpoint/2010/main" val="377683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lstStyle/>
          <a:p>
            <a:r>
              <a:rPr lang="en-US" dirty="0"/>
              <a:t>Why Python?   -- Python</a:t>
            </a:r>
            <a:r>
              <a:rPr lang="zh-CN" altLang="en-US" dirty="0"/>
              <a:t>的特点</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fontScale="92500"/>
          </a:bodyPr>
          <a:lstStyle/>
          <a:p>
            <a:pPr latinLnBrk="1"/>
            <a:r>
              <a:rPr lang="en-US" altLang="zh-CN" b="1" dirty="0"/>
              <a:t>1.</a:t>
            </a:r>
            <a:r>
              <a:rPr lang="zh-CN" altLang="en-US" b="1" dirty="0"/>
              <a:t>易于学习：</a:t>
            </a:r>
            <a:r>
              <a:rPr lang="en-US" altLang="zh-CN" dirty="0"/>
              <a:t>Python</a:t>
            </a:r>
            <a:r>
              <a:rPr lang="zh-CN" altLang="en-US" dirty="0"/>
              <a:t>有相对较少的关键字，结构简单，和一个明确定义的语法，学习起来更加简单。</a:t>
            </a:r>
          </a:p>
          <a:p>
            <a:pPr latinLnBrk="1"/>
            <a:r>
              <a:rPr lang="en-US" altLang="zh-CN" b="1" dirty="0"/>
              <a:t>2.</a:t>
            </a:r>
            <a:r>
              <a:rPr lang="zh-CN" altLang="en-US" b="1" dirty="0"/>
              <a:t>易于阅读：</a:t>
            </a:r>
            <a:r>
              <a:rPr lang="en-US" altLang="zh-CN" dirty="0"/>
              <a:t>Python</a:t>
            </a:r>
            <a:r>
              <a:rPr lang="zh-CN" altLang="en-US" dirty="0"/>
              <a:t>代码定义的更清晰。</a:t>
            </a:r>
          </a:p>
          <a:p>
            <a:pPr latinLnBrk="1"/>
            <a:r>
              <a:rPr lang="en-US" altLang="zh-CN" b="1" dirty="0"/>
              <a:t>3.</a:t>
            </a:r>
            <a:r>
              <a:rPr lang="zh-CN" altLang="en-US" b="1" dirty="0"/>
              <a:t>易于维护：</a:t>
            </a:r>
            <a:r>
              <a:rPr lang="en-US" altLang="zh-CN" dirty="0"/>
              <a:t>Python</a:t>
            </a:r>
            <a:r>
              <a:rPr lang="zh-CN" altLang="en-US" dirty="0"/>
              <a:t>的成功在于它的源代码是相当容易维护的。</a:t>
            </a:r>
          </a:p>
          <a:p>
            <a:pPr latinLnBrk="1"/>
            <a:r>
              <a:rPr lang="en-US" altLang="zh-CN" b="1" dirty="0"/>
              <a:t>4.</a:t>
            </a:r>
            <a:r>
              <a:rPr lang="zh-CN" altLang="en-US" b="1" dirty="0"/>
              <a:t>一个广泛的标准库：</a:t>
            </a:r>
            <a:r>
              <a:rPr lang="en-US" altLang="zh-CN" dirty="0"/>
              <a:t>Python</a:t>
            </a:r>
            <a:r>
              <a:rPr lang="zh-CN" altLang="en-US" dirty="0"/>
              <a:t>的最大的优势之一是丰富的库，跨平台的，在</a:t>
            </a:r>
            <a:r>
              <a:rPr lang="en-US" altLang="zh-CN" dirty="0"/>
              <a:t>UNIX</a:t>
            </a:r>
            <a:r>
              <a:rPr lang="zh-CN" altLang="en-US" dirty="0"/>
              <a:t>，</a:t>
            </a:r>
            <a:r>
              <a:rPr lang="en-US" altLang="zh-CN" dirty="0"/>
              <a:t>Windows</a:t>
            </a:r>
            <a:r>
              <a:rPr lang="zh-CN" altLang="en-US" dirty="0"/>
              <a:t>和</a:t>
            </a:r>
            <a:r>
              <a:rPr lang="en-US" altLang="zh-CN" dirty="0"/>
              <a:t>Macintosh</a:t>
            </a:r>
            <a:r>
              <a:rPr lang="zh-CN" altLang="en-US" dirty="0"/>
              <a:t>兼容很好。</a:t>
            </a:r>
          </a:p>
          <a:p>
            <a:pPr latinLnBrk="1"/>
            <a:r>
              <a:rPr lang="en-US" altLang="zh-CN" b="1" strike="sngStrike" dirty="0"/>
              <a:t>5.</a:t>
            </a:r>
            <a:r>
              <a:rPr lang="zh-CN" altLang="en-US" b="1" strike="sngStrike" dirty="0"/>
              <a:t>互动模式：</a:t>
            </a:r>
            <a:r>
              <a:rPr lang="zh-CN" altLang="en-US" strike="sngStrike" dirty="0"/>
              <a:t>互动模式的支持，您可以从终端输入执行代码并获得结果的语言，互动的测试和调试代码片断。</a:t>
            </a:r>
          </a:p>
          <a:p>
            <a:pPr latinLnBrk="1"/>
            <a:r>
              <a:rPr lang="en-US" altLang="zh-CN" b="1" strike="sngStrike" dirty="0"/>
              <a:t>6.</a:t>
            </a:r>
            <a:r>
              <a:rPr lang="zh-CN" altLang="en-US" b="1" strike="sngStrike" dirty="0"/>
              <a:t>可移植：</a:t>
            </a:r>
            <a:r>
              <a:rPr lang="zh-CN" altLang="en-US" strike="sngStrike" dirty="0"/>
              <a:t>基于其开放源代码的特性，</a:t>
            </a:r>
            <a:r>
              <a:rPr lang="en-US" altLang="zh-CN" strike="sngStrike" dirty="0"/>
              <a:t>Python</a:t>
            </a:r>
            <a:r>
              <a:rPr lang="zh-CN" altLang="en-US" strike="sngStrike" dirty="0"/>
              <a:t>已经被移植（也就是使其工作）到许多平台。</a:t>
            </a:r>
          </a:p>
          <a:p>
            <a:pPr latinLnBrk="1"/>
            <a:r>
              <a:rPr lang="en-US" altLang="zh-CN" b="1" strike="sngStrike" dirty="0"/>
              <a:t>7.</a:t>
            </a:r>
            <a:r>
              <a:rPr lang="zh-CN" altLang="en-US" b="1" strike="sngStrike" dirty="0"/>
              <a:t>可扩展：</a:t>
            </a:r>
            <a:r>
              <a:rPr lang="zh-CN" altLang="en-US" strike="sngStrike" dirty="0"/>
              <a:t>如果你需要一段运行很快的关键代码，或者是想要编写一些不愿开放的算法，你可以使用</a:t>
            </a:r>
            <a:r>
              <a:rPr lang="en-US" altLang="zh-CN" strike="sngStrike" dirty="0"/>
              <a:t>C</a:t>
            </a:r>
            <a:r>
              <a:rPr lang="zh-CN" altLang="en-US" strike="sngStrike" dirty="0"/>
              <a:t>或</a:t>
            </a:r>
            <a:r>
              <a:rPr lang="en-US" altLang="zh-CN" strike="sngStrike" dirty="0"/>
              <a:t>C++</a:t>
            </a:r>
            <a:r>
              <a:rPr lang="zh-CN" altLang="en-US" strike="sngStrike" dirty="0"/>
              <a:t>完成那部分程序，然后从你的</a:t>
            </a:r>
            <a:r>
              <a:rPr lang="en-US" altLang="zh-CN" strike="sngStrike" dirty="0"/>
              <a:t>Python</a:t>
            </a:r>
            <a:r>
              <a:rPr lang="zh-CN" altLang="en-US" strike="sngStrike" dirty="0"/>
              <a:t>程序中调用。</a:t>
            </a:r>
          </a:p>
          <a:p>
            <a:pPr latinLnBrk="1"/>
            <a:r>
              <a:rPr lang="en-US" altLang="zh-CN" b="1" strike="sngStrike" dirty="0"/>
              <a:t>8.</a:t>
            </a:r>
            <a:r>
              <a:rPr lang="zh-CN" altLang="en-US" b="1" strike="sngStrike" dirty="0"/>
              <a:t>数据库：</a:t>
            </a:r>
            <a:r>
              <a:rPr lang="en-US" altLang="zh-CN" strike="sngStrike" dirty="0"/>
              <a:t>Python</a:t>
            </a:r>
            <a:r>
              <a:rPr lang="zh-CN" altLang="en-US" strike="sngStrike" dirty="0"/>
              <a:t>提供所有主要的商业数据库的接口。</a:t>
            </a:r>
          </a:p>
          <a:p>
            <a:pPr latinLnBrk="1"/>
            <a:r>
              <a:rPr lang="en-US" altLang="zh-CN" b="1" strike="sngStrike" dirty="0"/>
              <a:t>9.GUI</a:t>
            </a:r>
            <a:r>
              <a:rPr lang="zh-CN" altLang="en-US" b="1" strike="sngStrike" dirty="0"/>
              <a:t>编程：</a:t>
            </a:r>
            <a:r>
              <a:rPr lang="en-US" altLang="zh-CN" strike="sngStrike" dirty="0"/>
              <a:t>Python</a:t>
            </a:r>
            <a:r>
              <a:rPr lang="zh-CN" altLang="en-US" strike="sngStrike" dirty="0"/>
              <a:t>支持</a:t>
            </a:r>
            <a:r>
              <a:rPr lang="en-US" altLang="zh-CN" strike="sngStrike" dirty="0"/>
              <a:t>GUI</a:t>
            </a:r>
            <a:r>
              <a:rPr lang="zh-CN" altLang="en-US" strike="sngStrike" dirty="0"/>
              <a:t>可以创建和移植到许多系统调用。</a:t>
            </a:r>
          </a:p>
          <a:p>
            <a:pPr latinLnBrk="1"/>
            <a:r>
              <a:rPr lang="en-US" altLang="zh-CN" b="1" strike="sngStrike" dirty="0"/>
              <a:t>10.</a:t>
            </a:r>
            <a:r>
              <a:rPr lang="zh-CN" altLang="en-US" b="1" strike="sngStrike" dirty="0"/>
              <a:t>可嵌入</a:t>
            </a:r>
            <a:r>
              <a:rPr lang="en-US" altLang="zh-CN" b="1" strike="sngStrike" dirty="0"/>
              <a:t>: </a:t>
            </a:r>
            <a:r>
              <a:rPr lang="zh-CN" altLang="en-US" strike="sngStrike" dirty="0"/>
              <a:t>你可以将</a:t>
            </a:r>
            <a:r>
              <a:rPr lang="en-US" altLang="zh-CN" strike="sngStrike" dirty="0"/>
              <a:t>Python</a:t>
            </a:r>
            <a:r>
              <a:rPr lang="zh-CN" altLang="en-US" strike="sngStrike" dirty="0"/>
              <a:t>嵌入到</a:t>
            </a:r>
            <a:r>
              <a:rPr lang="en-US" altLang="zh-CN" strike="sngStrike" dirty="0"/>
              <a:t>C/C++</a:t>
            </a:r>
            <a:r>
              <a:rPr lang="zh-CN" altLang="en-US" strike="sngStrike" dirty="0"/>
              <a:t>程序，让你的程序的用户获得</a:t>
            </a:r>
            <a:r>
              <a:rPr lang="en-US" altLang="zh-CN" strike="sngStrike" dirty="0"/>
              <a:t>"</a:t>
            </a:r>
            <a:r>
              <a:rPr lang="zh-CN" altLang="en-US" strike="sngStrike" dirty="0"/>
              <a:t>脚本化</a:t>
            </a:r>
            <a:r>
              <a:rPr lang="en-US" altLang="zh-CN" strike="sngStrike" dirty="0"/>
              <a:t>"</a:t>
            </a:r>
            <a:r>
              <a:rPr lang="zh-CN" altLang="en-US" strike="sngStrike" dirty="0"/>
              <a:t>的能力。</a:t>
            </a:r>
          </a:p>
        </p:txBody>
      </p:sp>
    </p:spTree>
    <p:extLst>
      <p:ext uri="{BB962C8B-B14F-4D97-AF65-F5344CB8AC3E}">
        <p14:creationId xmlns:p14="http://schemas.microsoft.com/office/powerpoint/2010/main" val="6225798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lstStyle/>
          <a:p>
            <a:r>
              <a:rPr lang="en-US" dirty="0"/>
              <a:t>Why Python?   -- What can we do with Python</a:t>
            </a:r>
            <a:r>
              <a:rPr lang="zh-CN" altLang="en-US" dirty="0"/>
              <a:t>？</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a:bodyPr>
          <a:lstStyle/>
          <a:p>
            <a:r>
              <a:rPr lang="en-US" altLang="zh-CN" b="1" strike="sngStrike" dirty="0"/>
              <a:t>Web</a:t>
            </a:r>
            <a:r>
              <a:rPr lang="zh-CN" altLang="en-US" b="1" strike="sngStrike" dirty="0"/>
              <a:t>开发</a:t>
            </a:r>
            <a:endParaRPr lang="zh-CN" altLang="en-US" strike="sngStrike" dirty="0"/>
          </a:p>
          <a:p>
            <a:r>
              <a:rPr lang="zh-CN" altLang="en-US" b="1" dirty="0"/>
              <a:t>数据科学</a:t>
            </a:r>
            <a:r>
              <a:rPr lang="zh-CN" altLang="en-US" dirty="0"/>
              <a:t>：</a:t>
            </a:r>
            <a:endParaRPr lang="en-US" altLang="zh-CN" dirty="0"/>
          </a:p>
          <a:p>
            <a:pPr marL="666900" lvl="1" indent="-342900">
              <a:buFont typeface="+mj-lt"/>
              <a:buAutoNum type="arabicParenR"/>
            </a:pPr>
            <a:r>
              <a:rPr lang="en-US" altLang="zh-CN" dirty="0"/>
              <a:t>	</a:t>
            </a:r>
            <a:r>
              <a:rPr lang="zh-CN" altLang="en-US" strike="sngStrike" dirty="0"/>
              <a:t>机器学习</a:t>
            </a:r>
            <a:endParaRPr lang="en-US" altLang="zh-CN" strike="sngStrike" dirty="0"/>
          </a:p>
          <a:p>
            <a:pPr marL="666900" lvl="1" indent="-342900">
              <a:buFont typeface="+mj-lt"/>
              <a:buAutoNum type="arabicParenR"/>
            </a:pPr>
            <a:r>
              <a:rPr lang="en-US" altLang="zh-CN" dirty="0"/>
              <a:t>	</a:t>
            </a:r>
            <a:r>
              <a:rPr lang="zh-CN" altLang="en-US" dirty="0"/>
              <a:t>数据分析和数据可视化</a:t>
            </a:r>
            <a:endParaRPr lang="en-US" altLang="zh-CN" dirty="0"/>
          </a:p>
          <a:p>
            <a:pPr marL="324000" lvl="1" indent="0">
              <a:buNone/>
            </a:pPr>
            <a:endParaRPr lang="zh-CN" altLang="en-US" dirty="0"/>
          </a:p>
          <a:p>
            <a:pPr marL="0" indent="0">
              <a:buNone/>
            </a:pPr>
            <a:endParaRPr lang="en-US" altLang="zh-CN" b="1" dirty="0"/>
          </a:p>
          <a:p>
            <a:endParaRPr lang="en-US" altLang="zh-CN" b="1" dirty="0"/>
          </a:p>
          <a:p>
            <a:endParaRPr lang="en-US" altLang="zh-CN" b="1" dirty="0"/>
          </a:p>
          <a:p>
            <a:r>
              <a:rPr lang="en-US" dirty="0">
                <a:hlinkClick r:id="rId2"/>
              </a:rPr>
              <a:t>https://www.cnblogs.com/kaid/p/9016673.html</a:t>
            </a:r>
            <a:endParaRPr lang="zh-CN" altLang="en-US" dirty="0"/>
          </a:p>
        </p:txBody>
      </p:sp>
      <p:pic>
        <p:nvPicPr>
          <p:cNvPr id="4" name="Picture 3">
            <a:extLst>
              <a:ext uri="{FF2B5EF4-FFF2-40B4-BE49-F238E27FC236}">
                <a16:creationId xmlns:a16="http://schemas.microsoft.com/office/drawing/2014/main" id="{ED2A3D43-EA31-4966-BD93-D3C31DDA56F1}"/>
              </a:ext>
            </a:extLst>
          </p:cNvPr>
          <p:cNvPicPr>
            <a:picLocks noChangeAspect="1"/>
          </p:cNvPicPr>
          <p:nvPr/>
        </p:nvPicPr>
        <p:blipFill>
          <a:blip r:embed="rId3"/>
          <a:stretch>
            <a:fillRect/>
          </a:stretch>
        </p:blipFill>
        <p:spPr>
          <a:xfrm>
            <a:off x="3919937" y="1652631"/>
            <a:ext cx="5425842" cy="2681217"/>
          </a:xfrm>
          <a:prstGeom prst="rect">
            <a:avLst/>
          </a:prstGeom>
        </p:spPr>
      </p:pic>
      <p:pic>
        <p:nvPicPr>
          <p:cNvPr id="5" name="Picture 4">
            <a:extLst>
              <a:ext uri="{FF2B5EF4-FFF2-40B4-BE49-F238E27FC236}">
                <a16:creationId xmlns:a16="http://schemas.microsoft.com/office/drawing/2014/main" id="{1D9E5E87-5780-4A31-847D-C12CE5C36E74}"/>
              </a:ext>
            </a:extLst>
          </p:cNvPr>
          <p:cNvPicPr>
            <a:picLocks noChangeAspect="1"/>
          </p:cNvPicPr>
          <p:nvPr/>
        </p:nvPicPr>
        <p:blipFill>
          <a:blip r:embed="rId4"/>
          <a:stretch>
            <a:fillRect/>
          </a:stretch>
        </p:blipFill>
        <p:spPr>
          <a:xfrm>
            <a:off x="7467340" y="4319351"/>
            <a:ext cx="4570774" cy="2538649"/>
          </a:xfrm>
          <a:prstGeom prst="rect">
            <a:avLst/>
          </a:prstGeom>
        </p:spPr>
      </p:pic>
    </p:spTree>
    <p:extLst>
      <p:ext uri="{BB962C8B-B14F-4D97-AF65-F5344CB8AC3E}">
        <p14:creationId xmlns:p14="http://schemas.microsoft.com/office/powerpoint/2010/main" val="10462360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lstStyle/>
          <a:p>
            <a:r>
              <a:rPr lang="en-US" dirty="0"/>
              <a:t>Why Python?   -- What can we do with Python</a:t>
            </a:r>
            <a:r>
              <a:rPr lang="zh-CN" altLang="en-US" dirty="0"/>
              <a:t>？</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a:bodyPr>
          <a:lstStyle/>
          <a:p>
            <a:pPr marL="324000" lvl="1" indent="0">
              <a:buNone/>
            </a:pPr>
            <a:endParaRPr lang="zh-CN" altLang="en-US" dirty="0"/>
          </a:p>
          <a:p>
            <a:endParaRPr lang="en-US" altLang="zh-CN" b="1" dirty="0"/>
          </a:p>
          <a:p>
            <a:r>
              <a:rPr lang="zh-CN" altLang="en-US" b="1" dirty="0"/>
              <a:t>脚本</a:t>
            </a:r>
            <a:endParaRPr lang="en-US" altLang="zh-CN" b="1" dirty="0"/>
          </a:p>
          <a:p>
            <a:endParaRPr lang="en-US" altLang="zh-CN" b="1" dirty="0"/>
          </a:p>
          <a:p>
            <a:pPr marL="0" indent="0">
              <a:buNone/>
            </a:pPr>
            <a:r>
              <a:rPr lang="en-US" altLang="zh-CN" dirty="0"/>
              <a:t>	</a:t>
            </a:r>
            <a:endParaRPr lang="en-US" altLang="zh-CN" b="1" dirty="0"/>
          </a:p>
          <a:p>
            <a:endParaRPr lang="en-US" altLang="zh-CN" b="1" dirty="0"/>
          </a:p>
          <a:p>
            <a:endParaRPr lang="en-US" altLang="zh-CN" b="1" dirty="0"/>
          </a:p>
        </p:txBody>
      </p:sp>
      <p:pic>
        <p:nvPicPr>
          <p:cNvPr id="5" name="Picture 4">
            <a:extLst>
              <a:ext uri="{FF2B5EF4-FFF2-40B4-BE49-F238E27FC236}">
                <a16:creationId xmlns:a16="http://schemas.microsoft.com/office/drawing/2014/main" id="{8CAA8FA3-0B0A-445E-A9A3-72068D4B8ADF}"/>
              </a:ext>
            </a:extLst>
          </p:cNvPr>
          <p:cNvPicPr>
            <a:picLocks noChangeAspect="1"/>
          </p:cNvPicPr>
          <p:nvPr/>
        </p:nvPicPr>
        <p:blipFill>
          <a:blip r:embed="rId2"/>
          <a:stretch>
            <a:fillRect/>
          </a:stretch>
        </p:blipFill>
        <p:spPr>
          <a:xfrm>
            <a:off x="8276563" y="1971674"/>
            <a:ext cx="3343540" cy="4659385"/>
          </a:xfrm>
          <a:prstGeom prst="rect">
            <a:avLst/>
          </a:prstGeom>
        </p:spPr>
      </p:pic>
      <p:pic>
        <p:nvPicPr>
          <p:cNvPr id="6" name="Picture 5">
            <a:extLst>
              <a:ext uri="{FF2B5EF4-FFF2-40B4-BE49-F238E27FC236}">
                <a16:creationId xmlns:a16="http://schemas.microsoft.com/office/drawing/2014/main" id="{19FF2E7A-9939-4A17-A5EA-A208406D2782}"/>
              </a:ext>
            </a:extLst>
          </p:cNvPr>
          <p:cNvPicPr>
            <a:picLocks noChangeAspect="1"/>
          </p:cNvPicPr>
          <p:nvPr/>
        </p:nvPicPr>
        <p:blipFill>
          <a:blip r:embed="rId3"/>
          <a:stretch>
            <a:fillRect/>
          </a:stretch>
        </p:blipFill>
        <p:spPr>
          <a:xfrm>
            <a:off x="1942853" y="1795244"/>
            <a:ext cx="1657350" cy="1857375"/>
          </a:xfrm>
          <a:prstGeom prst="rect">
            <a:avLst/>
          </a:prstGeom>
        </p:spPr>
      </p:pic>
      <p:pic>
        <p:nvPicPr>
          <p:cNvPr id="7" name="Picture 6">
            <a:extLst>
              <a:ext uri="{FF2B5EF4-FFF2-40B4-BE49-F238E27FC236}">
                <a16:creationId xmlns:a16="http://schemas.microsoft.com/office/drawing/2014/main" id="{CB6539DB-A2E7-4D5C-BC61-76A68D0A03E4}"/>
              </a:ext>
            </a:extLst>
          </p:cNvPr>
          <p:cNvPicPr>
            <a:picLocks noChangeAspect="1"/>
          </p:cNvPicPr>
          <p:nvPr/>
        </p:nvPicPr>
        <p:blipFill>
          <a:blip r:embed="rId4"/>
          <a:stretch>
            <a:fillRect/>
          </a:stretch>
        </p:blipFill>
        <p:spPr>
          <a:xfrm>
            <a:off x="3542125" y="3162300"/>
            <a:ext cx="4501902" cy="3012594"/>
          </a:xfrm>
          <a:prstGeom prst="rect">
            <a:avLst/>
          </a:prstGeom>
        </p:spPr>
      </p:pic>
    </p:spTree>
    <p:extLst>
      <p:ext uri="{BB962C8B-B14F-4D97-AF65-F5344CB8AC3E}">
        <p14:creationId xmlns:p14="http://schemas.microsoft.com/office/powerpoint/2010/main" val="839415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lstStyle/>
          <a:p>
            <a:r>
              <a:rPr lang="en-US" dirty="0"/>
              <a:t>Why Python?   -- What can we do with Python</a:t>
            </a:r>
            <a:r>
              <a:rPr lang="zh-CN" altLang="en-US" dirty="0"/>
              <a:t>？</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a:bodyPr>
          <a:lstStyle/>
          <a:p>
            <a:pPr marL="324000" lvl="1" indent="0">
              <a:buNone/>
            </a:pPr>
            <a:endParaRPr lang="zh-CN" altLang="en-US" dirty="0"/>
          </a:p>
          <a:p>
            <a:endParaRPr lang="en-US" altLang="zh-CN" b="1" dirty="0"/>
          </a:p>
          <a:p>
            <a:endParaRPr lang="en-US" altLang="zh-CN" b="1" dirty="0"/>
          </a:p>
          <a:p>
            <a:r>
              <a:rPr lang="zh-CN" altLang="en-US" dirty="0"/>
              <a:t>网络爬虫（脚本）</a:t>
            </a:r>
            <a:endParaRPr lang="en-US" altLang="zh-CN" dirty="0"/>
          </a:p>
          <a:p>
            <a:r>
              <a:rPr lang="zh-CN" altLang="en-US" b="1" strike="sngStrike" dirty="0"/>
              <a:t>游戏开发</a:t>
            </a:r>
          </a:p>
          <a:p>
            <a:endParaRPr lang="en-US" altLang="zh-CN" b="1" dirty="0"/>
          </a:p>
          <a:p>
            <a:pPr marL="0" indent="0">
              <a:buNone/>
            </a:pPr>
            <a:r>
              <a:rPr lang="en-US" altLang="zh-CN" dirty="0"/>
              <a:t>	</a:t>
            </a:r>
            <a:endParaRPr lang="en-US" altLang="zh-CN" b="1" dirty="0"/>
          </a:p>
          <a:p>
            <a:endParaRPr lang="en-US" altLang="zh-CN" b="1" dirty="0"/>
          </a:p>
          <a:p>
            <a:endParaRPr lang="en-US" altLang="zh-CN" b="1" dirty="0"/>
          </a:p>
        </p:txBody>
      </p:sp>
      <p:pic>
        <p:nvPicPr>
          <p:cNvPr id="4" name="Picture 3">
            <a:extLst>
              <a:ext uri="{FF2B5EF4-FFF2-40B4-BE49-F238E27FC236}">
                <a16:creationId xmlns:a16="http://schemas.microsoft.com/office/drawing/2014/main" id="{5337ABAE-D4B7-44F0-96E9-30BD82D47E0E}"/>
              </a:ext>
            </a:extLst>
          </p:cNvPr>
          <p:cNvPicPr>
            <a:picLocks noChangeAspect="1"/>
          </p:cNvPicPr>
          <p:nvPr/>
        </p:nvPicPr>
        <p:blipFill>
          <a:blip r:embed="rId2"/>
          <a:stretch>
            <a:fillRect/>
          </a:stretch>
        </p:blipFill>
        <p:spPr>
          <a:xfrm>
            <a:off x="3038475" y="2302831"/>
            <a:ext cx="3048000" cy="2252337"/>
          </a:xfrm>
          <a:prstGeom prst="rect">
            <a:avLst/>
          </a:prstGeom>
        </p:spPr>
      </p:pic>
      <p:pic>
        <p:nvPicPr>
          <p:cNvPr id="8" name="Picture 7">
            <a:extLst>
              <a:ext uri="{FF2B5EF4-FFF2-40B4-BE49-F238E27FC236}">
                <a16:creationId xmlns:a16="http://schemas.microsoft.com/office/drawing/2014/main" id="{8751830D-AF76-4F83-9433-1F7280DB842D}"/>
              </a:ext>
            </a:extLst>
          </p:cNvPr>
          <p:cNvPicPr>
            <a:picLocks noChangeAspect="1"/>
          </p:cNvPicPr>
          <p:nvPr/>
        </p:nvPicPr>
        <p:blipFill>
          <a:blip r:embed="rId3"/>
          <a:stretch>
            <a:fillRect/>
          </a:stretch>
        </p:blipFill>
        <p:spPr>
          <a:xfrm>
            <a:off x="6524625" y="3107844"/>
            <a:ext cx="3810000" cy="3048000"/>
          </a:xfrm>
          <a:prstGeom prst="rect">
            <a:avLst/>
          </a:prstGeom>
        </p:spPr>
      </p:pic>
    </p:spTree>
    <p:extLst>
      <p:ext uri="{BB962C8B-B14F-4D97-AF65-F5344CB8AC3E}">
        <p14:creationId xmlns:p14="http://schemas.microsoft.com/office/powerpoint/2010/main" val="3010484002"/>
      </p:ext>
    </p:extLst>
  </p:cSld>
  <p:clrMapOvr>
    <a:masterClrMapping/>
  </p:clrMapOvr>
  <mc:AlternateContent xmlns:mc="http://schemas.openxmlformats.org/markup-compatibility/2006" xmlns:p14="http://schemas.microsoft.com/office/powerpoint/2010/main">
    <mc:Choice Requires="p14">
      <p:transition spd="slow" p14:dur="2000" advTm="9654"/>
    </mc:Choice>
    <mc:Fallback xmlns="">
      <p:transition spd="slow" advTm="9654"/>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lstStyle/>
          <a:p>
            <a:pPr lvl="0"/>
            <a:r>
              <a:rPr lang="en-US" dirty="0"/>
              <a:t>Develop Environment Setup </a:t>
            </a:r>
            <a:r>
              <a:rPr lang="en-US" altLang="zh-CN" dirty="0"/>
              <a:t>-- Windows</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a:bodyPr>
          <a:lstStyle/>
          <a:p>
            <a:pPr marL="324000" lvl="1" indent="0">
              <a:buNone/>
            </a:pPr>
            <a:r>
              <a:rPr lang="zh-CN" altLang="en-US" dirty="0">
                <a:hlinkClick r:id="rId2"/>
              </a:rPr>
              <a:t>请参考下面这个详细流程：</a:t>
            </a:r>
            <a:endParaRPr lang="en-US" dirty="0">
              <a:hlinkClick r:id="rId2"/>
            </a:endParaRPr>
          </a:p>
          <a:p>
            <a:pPr marL="324000" lvl="1" indent="0">
              <a:buNone/>
            </a:pPr>
            <a:r>
              <a:rPr lang="en-US" dirty="0">
                <a:hlinkClick r:id="rId2"/>
              </a:rPr>
              <a:t>https://www.cnblogs.com/weven/p/7252917.html</a:t>
            </a:r>
            <a:endParaRPr lang="zh-CN" altLang="en-US" dirty="0"/>
          </a:p>
          <a:p>
            <a:pPr marL="324000" lvl="1" indent="0">
              <a:buNone/>
            </a:pPr>
            <a:endParaRPr lang="en-US" altLang="zh-CN" u="sng" dirty="0">
              <a:hlinkClick r:id="rId3"/>
            </a:endParaRPr>
          </a:p>
          <a:p>
            <a:pPr marL="324000" lvl="1" indent="0">
              <a:buNone/>
            </a:pPr>
            <a:r>
              <a:rPr lang="en-US" altLang="zh-CN" u="sng" dirty="0">
                <a:hlinkClick r:id="rId3"/>
              </a:rPr>
              <a:t>1. Python</a:t>
            </a:r>
            <a:r>
              <a:rPr lang="zh-CN" altLang="en-US" u="sng" dirty="0">
                <a:hlinkClick r:id="rId3"/>
              </a:rPr>
              <a:t>官方网站</a:t>
            </a:r>
            <a:r>
              <a:rPr lang="zh-CN" altLang="en-US" dirty="0"/>
              <a:t>下载安装包</a:t>
            </a:r>
            <a:endParaRPr lang="en-US" altLang="zh-CN" dirty="0"/>
          </a:p>
          <a:p>
            <a:pPr marL="324000" lvl="1" indent="0">
              <a:buNone/>
            </a:pPr>
            <a:endParaRPr lang="en-US" altLang="zh-CN" dirty="0"/>
          </a:p>
          <a:p>
            <a:pPr marL="324000" lvl="1" indent="0">
              <a:buNone/>
            </a:pPr>
            <a:r>
              <a:rPr lang="en-US" altLang="zh-CN" dirty="0"/>
              <a:t>2. </a:t>
            </a:r>
            <a:r>
              <a:rPr lang="zh-CN" altLang="en-US" dirty="0"/>
              <a:t>根据自己的电脑安装</a:t>
            </a:r>
            <a:r>
              <a:rPr lang="en-US" altLang="zh-CN" dirty="0"/>
              <a:t>32</a:t>
            </a:r>
            <a:r>
              <a:rPr lang="zh-CN" altLang="en-US" dirty="0"/>
              <a:t>位或者</a:t>
            </a:r>
            <a:r>
              <a:rPr lang="en-US" altLang="zh-CN" dirty="0"/>
              <a:t>64</a:t>
            </a:r>
            <a:r>
              <a:rPr lang="zh-CN" altLang="en-US" dirty="0"/>
              <a:t>位</a:t>
            </a:r>
            <a:endParaRPr lang="en-US" altLang="zh-CN" dirty="0"/>
          </a:p>
          <a:p>
            <a:pPr marL="0" indent="0">
              <a:buNone/>
            </a:pPr>
            <a:endParaRPr lang="en-US" altLang="zh-CN" b="1" dirty="0"/>
          </a:p>
          <a:p>
            <a:endParaRPr lang="en-US" altLang="zh-CN" b="1" dirty="0"/>
          </a:p>
          <a:p>
            <a:r>
              <a:rPr lang="zh-CN" altLang="en-US" b="1" dirty="0">
                <a:solidFill>
                  <a:srgbClr val="FF0000"/>
                </a:solidFill>
              </a:rPr>
              <a:t>安装时这个“添加到</a:t>
            </a:r>
            <a:r>
              <a:rPr lang="en-US" altLang="zh-CN" b="1" dirty="0">
                <a:solidFill>
                  <a:srgbClr val="FF0000"/>
                </a:solidFill>
              </a:rPr>
              <a:t>PATH</a:t>
            </a:r>
            <a:r>
              <a:rPr lang="zh-CN" altLang="en-US" b="1" dirty="0">
                <a:solidFill>
                  <a:srgbClr val="FF0000"/>
                </a:solidFill>
              </a:rPr>
              <a:t>”一定要勾选！</a:t>
            </a:r>
            <a:endParaRPr lang="en-US" altLang="zh-CN" b="1" dirty="0">
              <a:solidFill>
                <a:srgbClr val="FF0000"/>
              </a:solidFill>
            </a:endParaRPr>
          </a:p>
        </p:txBody>
      </p:sp>
      <p:pic>
        <p:nvPicPr>
          <p:cNvPr id="4" name="Picture 3">
            <a:extLst>
              <a:ext uri="{FF2B5EF4-FFF2-40B4-BE49-F238E27FC236}">
                <a16:creationId xmlns:a16="http://schemas.microsoft.com/office/drawing/2014/main" id="{6968B181-FCDB-4525-B39B-B3D6CD7F4011}"/>
              </a:ext>
            </a:extLst>
          </p:cNvPr>
          <p:cNvPicPr>
            <a:picLocks noChangeAspect="1"/>
          </p:cNvPicPr>
          <p:nvPr/>
        </p:nvPicPr>
        <p:blipFill>
          <a:blip r:embed="rId4"/>
          <a:stretch>
            <a:fillRect/>
          </a:stretch>
        </p:blipFill>
        <p:spPr>
          <a:xfrm>
            <a:off x="5790636" y="1501629"/>
            <a:ext cx="5547749" cy="2652264"/>
          </a:xfrm>
          <a:prstGeom prst="rect">
            <a:avLst/>
          </a:prstGeom>
        </p:spPr>
      </p:pic>
      <p:pic>
        <p:nvPicPr>
          <p:cNvPr id="9" name="Picture 8">
            <a:extLst>
              <a:ext uri="{FF2B5EF4-FFF2-40B4-BE49-F238E27FC236}">
                <a16:creationId xmlns:a16="http://schemas.microsoft.com/office/drawing/2014/main" id="{285B8D54-4721-4321-85CD-28A011A23250}"/>
              </a:ext>
            </a:extLst>
          </p:cNvPr>
          <p:cNvPicPr>
            <a:picLocks noChangeAspect="1"/>
          </p:cNvPicPr>
          <p:nvPr/>
        </p:nvPicPr>
        <p:blipFill>
          <a:blip r:embed="rId5"/>
          <a:stretch>
            <a:fillRect/>
          </a:stretch>
        </p:blipFill>
        <p:spPr>
          <a:xfrm>
            <a:off x="5362575" y="4315517"/>
            <a:ext cx="5719762" cy="2538911"/>
          </a:xfrm>
          <a:prstGeom prst="rect">
            <a:avLst/>
          </a:prstGeom>
        </p:spPr>
      </p:pic>
    </p:spTree>
    <p:extLst>
      <p:ext uri="{BB962C8B-B14F-4D97-AF65-F5344CB8AC3E}">
        <p14:creationId xmlns:p14="http://schemas.microsoft.com/office/powerpoint/2010/main" val="2745261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866E-C623-4BE1-89D7-64DC73195DD9}"/>
              </a:ext>
            </a:extLst>
          </p:cNvPr>
          <p:cNvSpPr>
            <a:spLocks noGrp="1"/>
          </p:cNvSpPr>
          <p:nvPr>
            <p:ph type="title"/>
          </p:nvPr>
        </p:nvSpPr>
        <p:spPr>
          <a:xfrm>
            <a:off x="581192" y="702156"/>
            <a:ext cx="11029616" cy="799473"/>
          </a:xfrm>
        </p:spPr>
        <p:txBody>
          <a:bodyPr/>
          <a:lstStyle/>
          <a:p>
            <a:pPr lvl="0"/>
            <a:r>
              <a:rPr lang="en-US" dirty="0"/>
              <a:t>Develop Environment Setup </a:t>
            </a:r>
            <a:r>
              <a:rPr lang="en-US" altLang="zh-CN" dirty="0"/>
              <a:t>-- Windows</a:t>
            </a:r>
            <a:endParaRPr lang="en-US" dirty="0"/>
          </a:p>
        </p:txBody>
      </p:sp>
      <p:sp>
        <p:nvSpPr>
          <p:cNvPr id="3" name="Content Placeholder 2">
            <a:extLst>
              <a:ext uri="{FF2B5EF4-FFF2-40B4-BE49-F238E27FC236}">
                <a16:creationId xmlns:a16="http://schemas.microsoft.com/office/drawing/2014/main" id="{87C297B3-CD1A-494D-9BD0-058A7DF7A8C0}"/>
              </a:ext>
            </a:extLst>
          </p:cNvPr>
          <p:cNvSpPr>
            <a:spLocks noGrp="1"/>
          </p:cNvSpPr>
          <p:nvPr>
            <p:ph idx="1"/>
          </p:nvPr>
        </p:nvSpPr>
        <p:spPr>
          <a:xfrm>
            <a:off x="581192" y="1795244"/>
            <a:ext cx="11029615" cy="4180106"/>
          </a:xfrm>
        </p:spPr>
        <p:txBody>
          <a:bodyPr>
            <a:normAutofit/>
          </a:bodyPr>
          <a:lstStyle/>
          <a:p>
            <a:pPr lvl="1"/>
            <a:r>
              <a:rPr lang="zh-CN" altLang="en-US" dirty="0"/>
              <a:t>命令提示行里确认安装成功</a:t>
            </a:r>
            <a:endParaRPr lang="en-US" altLang="zh-CN" dirty="0"/>
          </a:p>
          <a:p>
            <a:pPr marL="324000" lvl="1" indent="0">
              <a:buNone/>
            </a:pPr>
            <a:r>
              <a:rPr lang="zh-CN" altLang="en-US" dirty="0"/>
              <a:t>最好上课前安装好！！！</a:t>
            </a:r>
            <a:endParaRPr lang="en-US" dirty="0">
              <a:hlinkClick r:id="rId2"/>
            </a:endParaRPr>
          </a:p>
          <a:p>
            <a:endParaRPr lang="en-US" altLang="zh-CN" b="1" dirty="0"/>
          </a:p>
          <a:p>
            <a:endParaRPr lang="en-US" altLang="zh-CN" b="1" dirty="0"/>
          </a:p>
          <a:p>
            <a:endParaRPr lang="en-US" altLang="zh-CN" sz="1400" dirty="0"/>
          </a:p>
          <a:p>
            <a:endParaRPr lang="en-US" altLang="zh-CN" sz="1400" dirty="0"/>
          </a:p>
          <a:p>
            <a:endParaRPr lang="en-US" altLang="zh-CN" sz="1400" dirty="0"/>
          </a:p>
          <a:p>
            <a:endParaRPr lang="en-US" altLang="zh-CN" sz="1400" dirty="0"/>
          </a:p>
          <a:p>
            <a:endParaRPr lang="en-US" altLang="zh-CN" sz="1400" dirty="0"/>
          </a:p>
          <a:p>
            <a:endParaRPr lang="en-US" altLang="zh-CN" sz="1400" dirty="0"/>
          </a:p>
          <a:p>
            <a:r>
              <a:rPr lang="zh-CN" altLang="en-US" sz="1400" dirty="0"/>
              <a:t>如果安装过程中遇到权限问题，再换成管理员权限安装</a:t>
            </a:r>
            <a:endParaRPr lang="en-US" altLang="zh-CN" sz="1400" dirty="0"/>
          </a:p>
          <a:p>
            <a:endParaRPr lang="en-US" altLang="zh-CN" b="1" dirty="0"/>
          </a:p>
        </p:txBody>
      </p:sp>
      <p:pic>
        <p:nvPicPr>
          <p:cNvPr id="6" name="Picture 5">
            <a:extLst>
              <a:ext uri="{FF2B5EF4-FFF2-40B4-BE49-F238E27FC236}">
                <a16:creationId xmlns:a16="http://schemas.microsoft.com/office/drawing/2014/main" id="{983C75CD-9861-40A9-89EE-416ACF120CDD}"/>
              </a:ext>
            </a:extLst>
          </p:cNvPr>
          <p:cNvPicPr>
            <a:picLocks noChangeAspect="1"/>
          </p:cNvPicPr>
          <p:nvPr/>
        </p:nvPicPr>
        <p:blipFill>
          <a:blip r:embed="rId3"/>
          <a:stretch>
            <a:fillRect/>
          </a:stretch>
        </p:blipFill>
        <p:spPr>
          <a:xfrm>
            <a:off x="3659348" y="1424641"/>
            <a:ext cx="2598881" cy="3347819"/>
          </a:xfrm>
          <a:prstGeom prst="rect">
            <a:avLst/>
          </a:prstGeom>
        </p:spPr>
      </p:pic>
      <p:pic>
        <p:nvPicPr>
          <p:cNvPr id="5" name="Picture 4">
            <a:extLst>
              <a:ext uri="{FF2B5EF4-FFF2-40B4-BE49-F238E27FC236}">
                <a16:creationId xmlns:a16="http://schemas.microsoft.com/office/drawing/2014/main" id="{776C5998-33F2-4909-AE9D-3A9E42B83193}"/>
              </a:ext>
            </a:extLst>
          </p:cNvPr>
          <p:cNvPicPr>
            <a:picLocks noChangeAspect="1"/>
          </p:cNvPicPr>
          <p:nvPr/>
        </p:nvPicPr>
        <p:blipFill>
          <a:blip r:embed="rId4"/>
          <a:stretch>
            <a:fillRect/>
          </a:stretch>
        </p:blipFill>
        <p:spPr>
          <a:xfrm>
            <a:off x="5116310" y="1428268"/>
            <a:ext cx="6410325" cy="2371725"/>
          </a:xfrm>
          <a:prstGeom prst="rect">
            <a:avLst/>
          </a:prstGeom>
        </p:spPr>
      </p:pic>
      <p:pic>
        <p:nvPicPr>
          <p:cNvPr id="7" name="Picture 6">
            <a:extLst>
              <a:ext uri="{FF2B5EF4-FFF2-40B4-BE49-F238E27FC236}">
                <a16:creationId xmlns:a16="http://schemas.microsoft.com/office/drawing/2014/main" id="{BF3AC39E-99C9-4C65-9260-17937FC1073D}"/>
              </a:ext>
            </a:extLst>
          </p:cNvPr>
          <p:cNvPicPr>
            <a:picLocks noChangeAspect="1"/>
          </p:cNvPicPr>
          <p:nvPr/>
        </p:nvPicPr>
        <p:blipFill>
          <a:blip r:embed="rId5"/>
          <a:stretch>
            <a:fillRect/>
          </a:stretch>
        </p:blipFill>
        <p:spPr>
          <a:xfrm>
            <a:off x="8793493" y="2976889"/>
            <a:ext cx="2733142" cy="3591141"/>
          </a:xfrm>
          <a:prstGeom prst="rect">
            <a:avLst/>
          </a:prstGeom>
        </p:spPr>
      </p:pic>
    </p:spTree>
    <p:extLst>
      <p:ext uri="{BB962C8B-B14F-4D97-AF65-F5344CB8AC3E}">
        <p14:creationId xmlns:p14="http://schemas.microsoft.com/office/powerpoint/2010/main" val="3879339941"/>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OUR.pptx" id="{C8B94E25-33BD-45D5-BF09-DFDE6F66F827}" vid="{3906A810-667D-48F7-952C-A904CEA9ED63}"/>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184E4CF53A92449F99C4582BFAD0DB" ma:contentTypeVersion="15" ma:contentTypeDescription="Create a new document." ma:contentTypeScope="" ma:versionID="0301f17ac60020114c627324bea27ee9">
  <xsd:schema xmlns:xsd="http://www.w3.org/2001/XMLSchema" xmlns:xs="http://www.w3.org/2001/XMLSchema" xmlns:p="http://schemas.microsoft.com/office/2006/metadata/properties" xmlns:ns1="http://schemas.microsoft.com/sharepoint/v3" xmlns:ns3="fde1c3e8-13f4-4c06-840a-bfe3347a7cc9" xmlns:ns4="1df86127-3ca4-4feb-b39b-dfac0ce587d5" targetNamespace="http://schemas.microsoft.com/office/2006/metadata/properties" ma:root="true" ma:fieldsID="c343b8e948bf2a7e8a462aeaca308509" ns1:_="" ns3:_="" ns4:_="">
    <xsd:import namespace="http://schemas.microsoft.com/sharepoint/v3"/>
    <xsd:import namespace="fde1c3e8-13f4-4c06-840a-bfe3347a7cc9"/>
    <xsd:import namespace="1df86127-3ca4-4feb-b39b-dfac0ce587d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AutoTags" minOccurs="0"/>
                <xsd:element ref="ns3:MediaServiceLocation" minOccurs="0"/>
                <xsd:element ref="ns3:MediaServiceOCR" minOccurs="0"/>
                <xsd:element ref="ns1:_ip_UnifiedCompliancePolicyProperties" minOccurs="0"/>
                <xsd:element ref="ns1:_ip_UnifiedCompliancePolicyUIAction" minOccurs="0"/>
                <xsd:element ref="ns3:MediaServiceAutoKeyPoints" minOccurs="0"/>
                <xsd:element ref="ns3:MediaServiceKeyPoint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7" nillable="true" ma:displayName="Unified Compliance Policy Properties" ma:hidden="true" ma:internalName="_ip_UnifiedCompliancePolicyProperties">
      <xsd:simpleType>
        <xsd:restriction base="dms:Note"/>
      </xsd:simpleType>
    </xsd:element>
    <xsd:element name="_ip_UnifiedCompliancePolicyUIAction" ma:index="18"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de1c3e8-13f4-4c06-840a-bfe3347a7c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Location" ma:index="15" nillable="true" ma:displayName="MediaServiceLocation" ma:internalName="MediaServiceLocation" ma:readOnly="true">
      <xsd:simpleType>
        <xsd:restriction base="dms:Text"/>
      </xsd:simpleType>
    </xsd:element>
    <xsd:element name="MediaServiceOCR" ma:index="16" nillable="true" ma:displayName="MediaServiceOCR"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df86127-3ca4-4feb-b39b-dfac0ce587d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D1F5E885-7696-41D8-AFB3-6251D5A75F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fde1c3e8-13f4-4c06-840a-bfe3347a7cc9"/>
    <ds:schemaRef ds:uri="1df86127-3ca4-4feb-b39b-dfac0ce587d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4AD750B-BB5F-4710-AD9C-61D7D1292E7D}">
  <ds:schemaRefs>
    <ds:schemaRef ds:uri="http://schemas.microsoft.com/sharepoint/v3/contenttype/forms"/>
  </ds:schemaRefs>
</ds:datastoreItem>
</file>

<file path=customXml/itemProps3.xml><?xml version="1.0" encoding="utf-8"?>
<ds:datastoreItem xmlns:ds="http://schemas.openxmlformats.org/officeDocument/2006/customXml" ds:itemID="{ADB9A6C8-9CC1-4783-B232-D682E0A819DF}">
  <ds:schemaRefs>
    <ds:schemaRef ds:uri="http://www.w3.org/XML/1998/namespace"/>
    <ds:schemaRef ds:uri="http://schemas.microsoft.com/office/2006/documentManagement/types"/>
    <ds:schemaRef ds:uri="http://purl.org/dc/dcmitype/"/>
    <ds:schemaRef ds:uri="fde1c3e8-13f4-4c06-840a-bfe3347a7cc9"/>
    <ds:schemaRef ds:uri="http://purl.org/dc/terms/"/>
    <ds:schemaRef ds:uri="http://schemas.microsoft.com/office/infopath/2007/PartnerControls"/>
    <ds:schemaRef ds:uri="http://schemas.microsoft.com/sharepoint/v3"/>
    <ds:schemaRef ds:uri="1df86127-3ca4-4feb-b39b-dfac0ce587d5"/>
    <ds:schemaRef ds:uri="http://schemas.openxmlformats.org/package/2006/metadata/core-properties"/>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Future forward</Template>
  <TotalTime>0</TotalTime>
  <Words>577</Words>
  <Application>Microsoft Office PowerPoint</Application>
  <PresentationFormat>Widescreen</PresentationFormat>
  <Paragraphs>107</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Franklin Gothic Book</vt:lpstr>
      <vt:lpstr>Franklin Gothic Demi</vt:lpstr>
      <vt:lpstr>Wingdings 2</vt:lpstr>
      <vt:lpstr>DividendVTI</vt:lpstr>
      <vt:lpstr>Python study from 0 to 0.1</vt:lpstr>
      <vt:lpstr>Lesson 1  Hello python!</vt:lpstr>
      <vt:lpstr>Why Python?   -- Why to Learn Python?</vt:lpstr>
      <vt:lpstr>Why Python?   -- Python的特点</vt:lpstr>
      <vt:lpstr>Why Python?   -- What can we do with Python？</vt:lpstr>
      <vt:lpstr>Why Python?   -- What can we do with Python？</vt:lpstr>
      <vt:lpstr>Why Python?   -- What can we do with Python？</vt:lpstr>
      <vt:lpstr>Develop Environment Setup -- Windows</vt:lpstr>
      <vt:lpstr>Develop Environment Setup -- Windows</vt:lpstr>
      <vt:lpstr>Develop Environment Setup  -- IDE install</vt:lpstr>
      <vt:lpstr>Hello Python！-- 在线运行：</vt:lpstr>
      <vt:lpstr>Hello Python！-- IDE（自带的IDE）本地运行：</vt:lpstr>
      <vt:lpstr>Hello Python！-- IDE（Visual studio code）本地运行：</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2020-03-12T06:03:30Z</dcterms:created>
  <dcterms:modified xsi:type="dcterms:W3CDTF">2020-03-13T13:30:14Z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0x01010019184E4CF53A92449F99C4582BFAD0DB</vt:lpwstr>
  </property>
</Properties>
</file>

<file path=docProps/thumbnail.jpeg>
</file>